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7"/>
  </p:notesMasterIdLst>
  <p:handoutMasterIdLst>
    <p:handoutMasterId r:id="rId88"/>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572" r:id="rId16"/>
    <p:sldId id="440" r:id="rId17"/>
    <p:sldId id="441" r:id="rId18"/>
    <p:sldId id="415" r:id="rId19"/>
    <p:sldId id="366" r:id="rId20"/>
    <p:sldId id="367" r:id="rId21"/>
    <p:sldId id="376" r:id="rId22"/>
    <p:sldId id="370" r:id="rId23"/>
    <p:sldId id="444" r:id="rId24"/>
    <p:sldId id="538" r:id="rId25"/>
    <p:sldId id="539" r:id="rId26"/>
    <p:sldId id="431" r:id="rId27"/>
    <p:sldId id="540" r:id="rId28"/>
    <p:sldId id="534" r:id="rId29"/>
    <p:sldId id="535" r:id="rId30"/>
    <p:sldId id="541" r:id="rId31"/>
    <p:sldId id="542" r:id="rId32"/>
    <p:sldId id="543" r:id="rId33"/>
    <p:sldId id="377" r:id="rId34"/>
    <p:sldId id="453" r:id="rId35"/>
    <p:sldId id="544" r:id="rId36"/>
    <p:sldId id="545" r:id="rId37"/>
    <p:sldId id="546" r:id="rId38"/>
    <p:sldId id="458" r:id="rId39"/>
    <p:sldId id="381" r:id="rId40"/>
    <p:sldId id="529" r:id="rId41"/>
    <p:sldId id="530" r:id="rId42"/>
    <p:sldId id="548" r:id="rId43"/>
    <p:sldId id="549" r:id="rId44"/>
    <p:sldId id="547" r:id="rId45"/>
    <p:sldId id="550" r:id="rId46"/>
    <p:sldId id="551" r:id="rId47"/>
    <p:sldId id="378" r:id="rId48"/>
    <p:sldId id="573" r:id="rId49"/>
    <p:sldId id="471" r:id="rId50"/>
    <p:sldId id="509" r:id="rId51"/>
    <p:sldId id="566" r:id="rId52"/>
    <p:sldId id="423" r:id="rId53"/>
    <p:sldId id="574" r:id="rId54"/>
    <p:sldId id="557" r:id="rId55"/>
    <p:sldId id="561" r:id="rId56"/>
    <p:sldId id="562" r:id="rId57"/>
    <p:sldId id="467" r:id="rId58"/>
    <p:sldId id="563" r:id="rId59"/>
    <p:sldId id="575" r:id="rId60"/>
    <p:sldId id="576" r:id="rId61"/>
    <p:sldId id="564" r:id="rId62"/>
    <p:sldId id="565" r:id="rId63"/>
    <p:sldId id="387" r:id="rId64"/>
    <p:sldId id="472" r:id="rId65"/>
    <p:sldId id="477" r:id="rId66"/>
    <p:sldId id="567" r:id="rId67"/>
    <p:sldId id="390" r:id="rId68"/>
    <p:sldId id="479" r:id="rId69"/>
    <p:sldId id="481" r:id="rId70"/>
    <p:sldId id="482" r:id="rId71"/>
    <p:sldId id="487" r:id="rId72"/>
    <p:sldId id="568" r:id="rId73"/>
    <p:sldId id="577" r:id="rId74"/>
    <p:sldId id="392" r:id="rId75"/>
    <p:sldId id="569" r:id="rId76"/>
    <p:sldId id="570" r:id="rId77"/>
    <p:sldId id="571" r:id="rId78"/>
    <p:sldId id="579" r:id="rId79"/>
    <p:sldId id="578" r:id="rId80"/>
    <p:sldId id="407" r:id="rId81"/>
    <p:sldId id="428" r:id="rId82"/>
    <p:sldId id="442" r:id="rId83"/>
    <p:sldId id="443" r:id="rId84"/>
    <p:sldId id="580" r:id="rId85"/>
    <p:sldId id="409" r:id="rId8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75365"/>
  </p:normalViewPr>
  <p:slideViewPr>
    <p:cSldViewPr>
      <p:cViewPr>
        <p:scale>
          <a:sx n="120" d="100"/>
          <a:sy n="120" d="100"/>
        </p:scale>
        <p:origin x="3376" y="168"/>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2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1/11/18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204674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18</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52</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74</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84</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2.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5.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6.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pyret.org/editor#share=0BzzMl1BJlJDkVTlPTjlIWFB2aD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9m1bUCQo3fCzmSEmWMjTfnmsNIMqiByLytHE0JYtnQM/" TargetMode="External"/><Relationship Id="rId3" Type="http://schemas.openxmlformats.org/officeDocument/2006/relationships/hyperlink" Target="https://code.pyret.org/editor#share=0BzzMl1BJlJDkYkhKMG51VlRiWk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bnZhbE1QSEE0e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geogebra.org/m/xC6zq7Zv" TargetMode="External"/><Relationship Id="rId3"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document/d/1Pq-b6rFHDu78t5fCP6rBpEINivWraS3d-JND-QaBtfk"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Writing functions</a:t>
            </a:r>
            <a:endParaRPr lang="en-US" altLang="en-US" sz="2400" dirty="0">
              <a:latin typeface="Helvetica" charset="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3619" y="1828800"/>
            <a:ext cx="3490381" cy="3722814"/>
          </a:xfrm>
          <a:prstGeom prst="rect">
            <a:avLst/>
          </a:prstGeom>
          <a:solidFill>
            <a:schemeClr val="tx1"/>
          </a:solidFill>
        </p:spPr>
      </p:pic>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a:t>
            </a:r>
            <a:r>
              <a:rPr lang="en-US" altLang="en-US" sz="2400" dirty="0" smtClean="0">
                <a:latin typeface="Helvetica" charset="0"/>
                <a:ea typeface="ＭＳ Ｐゴシック" charset="-128"/>
                <a:cs typeface="Helvetica" charset="0"/>
              </a:rPr>
              <a:t>functions</a:t>
            </a:r>
          </a:p>
          <a:p>
            <a:pPr eaLnBrk="1" hangingPunct="1"/>
            <a:r>
              <a:rPr lang="en-US" altLang="en-US" sz="2400" dirty="0" smtClean="0">
                <a:latin typeface="Helvetica" charset="0"/>
                <a:ea typeface="ＭＳ Ｐゴシック" charset="-128"/>
                <a:cs typeface="Helvetica" charset="0"/>
              </a:rPr>
              <a:t>Writing queries</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5681662" y="1479823"/>
            <a:ext cx="3208338" cy="4797152"/>
            <a:chOff x="5668962" y="1517923"/>
            <a:chExt cx="3208338" cy="479715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2300" y="151792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8962" y="411684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299595" y="1717232"/>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a:t>
            </a:r>
            <a:r>
              <a:rPr lang="en-US" altLang="en-US" sz="2400" dirty="0" smtClean="0">
                <a:latin typeface="Helvetica" charset="0"/>
                <a:ea typeface="ＭＳ Ｐゴシック" charset="-128"/>
                <a:cs typeface="Helvetica" charset="0"/>
              </a:rPr>
              <a:t>Charts</a:t>
            </a:r>
          </a:p>
          <a:p>
            <a:pPr eaLnBrk="1" hangingPunct="1"/>
            <a:r>
              <a:rPr lang="en-US" altLang="en-US" sz="2400" dirty="0" smtClean="0">
                <a:latin typeface="Helvetica" charset="0"/>
                <a:ea typeface="ＭＳ Ｐゴシック" charset="-128"/>
                <a:cs typeface="Helvetica" charset="0"/>
              </a:rPr>
              <a:t>Measures of Center/Variation</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pic>
        <p:nvPicPr>
          <p:cNvPr id="3" name="Picture 2"/>
          <p:cNvPicPr>
            <a:picLocks noChangeAspect="1"/>
          </p:cNvPicPr>
          <p:nvPr/>
        </p:nvPicPr>
        <p:blipFill>
          <a:blip r:embed="rId4"/>
          <a:stretch>
            <a:fillRect/>
          </a:stretch>
        </p:blipFill>
        <p:spPr>
          <a:xfrm>
            <a:off x="5075397" y="2264569"/>
            <a:ext cx="3901915" cy="3105150"/>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a:t>
            </a:r>
            <a:r>
              <a:rPr lang="en-US" altLang="en-US" sz="2400" dirty="0" smtClean="0">
                <a:latin typeface="Helvetica" charset="0"/>
                <a:ea typeface="ＭＳ Ｐゴシック" charset="-128"/>
                <a:cs typeface="Helvetica" charset="0"/>
              </a:rPr>
              <a:t>Center/Variation</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1619391147"/>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Scatterplots and Line-of-Best-Fit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1764792"/>
            <a:ext cx="3727133" cy="3940112"/>
          </a:xfrm>
          <a:prstGeom prst="rect">
            <a:avLst/>
          </a:prstGeom>
        </p:spPr>
      </p:pic>
      <p:pic>
        <p:nvPicPr>
          <p:cNvPr id="3" name="Picture 2"/>
          <p:cNvPicPr>
            <a:picLocks noChangeAspect="1"/>
          </p:cNvPicPr>
          <p:nvPr/>
        </p:nvPicPr>
        <p:blipFill>
          <a:blip r:embed="rId5"/>
          <a:stretch>
            <a:fillRect/>
          </a:stretch>
        </p:blipFill>
        <p:spPr>
          <a:xfrm>
            <a:off x="5255320" y="1764791"/>
            <a:ext cx="3727136" cy="3940114"/>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a:t>
            </a:r>
            <a:r>
              <a:rPr lang="en-US" altLang="en-US" sz="2400" dirty="0" smtClean="0">
                <a:latin typeface="Helvetica" charset="0"/>
                <a:ea typeface="ＭＳ Ｐゴシック" charset="-128"/>
                <a:cs typeface="Helvetica" charset="0"/>
              </a:rPr>
              <a:t>Line-of-Best-Fit</a:t>
            </a:r>
          </a:p>
          <a:p>
            <a:pPr eaLnBrk="1" hangingPunct="1"/>
            <a:r>
              <a:rPr lang="en-US" altLang="en-US" sz="2400" dirty="0" smtClean="0">
                <a:latin typeface="Helvetica" charset="0"/>
                <a:ea typeface="ＭＳ Ｐゴシック" charset="-128"/>
                <a:cs typeface="Helvetica" charset="0"/>
              </a:rPr>
              <a:t>Deepen analysis</a:t>
            </a:r>
          </a:p>
          <a:p>
            <a:pPr eaLnBrk="1" hangingPunct="1"/>
            <a:r>
              <a:rPr lang="en-US" altLang="en-US" sz="2400" dirty="0" smtClean="0">
                <a:latin typeface="Helvetica" charset="0"/>
                <a:ea typeface="ＭＳ Ｐゴシック" charset="-128"/>
                <a:cs typeface="Helvetica" charset="0"/>
              </a:rPr>
              <a:t>Writing a research paper</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152400" y="6477000"/>
            <a:ext cx="3429000" cy="292101"/>
          </a:xfrm>
        </p:spPr>
        <p:txBody>
          <a:bodyPr/>
          <a:lstStyle/>
          <a:p>
            <a:pPr>
              <a:defRPr/>
            </a:pPr>
            <a:r>
              <a:rPr lang="en-US" dirty="0" err="1"/>
              <a:t>www.BootstrapWorld.org</a:t>
            </a:r>
            <a:r>
              <a:rPr lang="en-US" dirty="0"/>
              <a:t>     |    #</a:t>
            </a:r>
            <a:r>
              <a:rPr lang="en-US" dirty="0" err="1"/>
              <a:t>BootstrapCS</a:t>
            </a:r>
            <a:endParaRPr lang="en-US" dirty="0"/>
          </a:p>
        </p:txBody>
      </p:sp>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r>
              <a:rPr lang="en-US" altLang="en-US" sz="2400" dirty="0" smtClean="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Introducing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Shapes Starter 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About the Editor</a:t>
            </a:r>
          </a:p>
          <a:p>
            <a:pPr eaLnBrk="1" hangingPunct="1">
              <a:lnSpc>
                <a:spcPct val="200000"/>
              </a:lnSpc>
            </a:pPr>
            <a:r>
              <a:rPr lang="en-US" altLang="en-US" dirty="0" smtClean="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Type </a:t>
            </a:r>
            <a:r>
              <a:rPr lang="en-US" altLang="en-US" dirty="0" smtClean="0">
                <a:latin typeface="Courier New" charset="0"/>
                <a:ea typeface="Courier New" charset="0"/>
                <a:cs typeface="Courier New" charset="0"/>
              </a:rPr>
              <a:t>shapes </a:t>
            </a:r>
            <a:r>
              <a:rPr lang="en-US" altLang="en-US" dirty="0" smtClean="0">
                <a:latin typeface="Helvetica" charset="0"/>
                <a:ea typeface="ＭＳ Ｐゴシック" charset="-128"/>
                <a:cs typeface="Helvetica" charset="0"/>
              </a:rPr>
              <a:t>into the Interactions Area</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Columns Row: Header v. Data rows</a:t>
            </a:r>
          </a:p>
          <a:p>
            <a:pPr eaLnBrk="1" hangingPunct="1">
              <a:lnSpc>
                <a:spcPct val="200000"/>
              </a:lnSpc>
            </a:pPr>
            <a:r>
              <a:rPr lang="en-US" altLang="en-US" dirty="0" smtClean="0">
                <a:latin typeface="Helvetica" charset="0"/>
                <a:ea typeface="ＭＳ Ｐゴシック" charset="-128"/>
                <a:cs typeface="Helvetica" charset="0"/>
              </a:rPr>
              <a:t>Add rows for </a:t>
            </a:r>
            <a:r>
              <a:rPr lang="en-US" altLang="en-US" dirty="0" smtClean="0">
                <a:latin typeface="Courier New" charset="0"/>
                <a:ea typeface="Courier New" charset="0"/>
                <a:cs typeface="Courier New" charset="0"/>
              </a:rPr>
              <a:t>circle</a:t>
            </a:r>
            <a:r>
              <a:rPr lang="en-US" altLang="en-US" dirty="0" smtClean="0">
                <a:latin typeface="Helvetica" charset="0"/>
                <a:ea typeface="ＭＳ Ｐゴシック" charset="-128"/>
                <a:cs typeface="Helvetica" charset="0"/>
              </a:rPr>
              <a:t>, </a:t>
            </a:r>
            <a:r>
              <a:rPr lang="en-US" altLang="en-US" dirty="0" smtClean="0">
                <a:latin typeface="Courier New" charset="0"/>
                <a:ea typeface="Courier New" charset="0"/>
                <a:cs typeface="Courier New" charset="0"/>
              </a:rPr>
              <a:t>ellipse</a:t>
            </a:r>
            <a:r>
              <a:rPr lang="en-US" altLang="en-US" dirty="0" smtClean="0">
                <a:latin typeface="Helvetica" charset="0"/>
                <a:ea typeface="ＭＳ Ｐゴシック" charset="-128"/>
                <a:cs typeface="Helvetica" charset="0"/>
              </a:rPr>
              <a:t> and </a:t>
            </a:r>
            <a:r>
              <a:rPr lang="en-US" altLang="en-US" dirty="0" smtClean="0">
                <a:latin typeface="Courier New" charset="0"/>
                <a:ea typeface="Courier New" charset="0"/>
                <a:cs typeface="Courier New" charset="0"/>
              </a:rPr>
              <a:t>rectangle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Columns: Categorical v. Quantitative</a:t>
            </a:r>
          </a:p>
          <a:p>
            <a:pPr lvl="1" eaLnBrk="1" hangingPunct="1">
              <a:lnSpc>
                <a:spcPct val="200000"/>
              </a:lnSpc>
            </a:pPr>
            <a:r>
              <a:rPr lang="en-US" altLang="en-US" dirty="0" smtClean="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smtClean="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smtClean="0">
                <a:latin typeface="Helvetica" charset="0"/>
                <a:ea typeface="ＭＳ Ｐゴシック" charset="-128"/>
                <a:cs typeface="Helvetica" charset="0"/>
              </a:rPr>
              <a:t>Anything in </a:t>
            </a:r>
            <a:r>
              <a:rPr lang="en-US" altLang="en-US" sz="2400" i="1" dirty="0" smtClean="0">
                <a:latin typeface="Helvetica" charset="0"/>
                <a:ea typeface="ＭＳ Ｐゴシック" charset="-128"/>
                <a:cs typeface="Helvetica" charset="0"/>
              </a:rPr>
              <a:t>matching </a:t>
            </a:r>
            <a:r>
              <a:rPr lang="en-US" altLang="en-US" sz="2400" dirty="0" smtClean="0">
                <a:latin typeface="Helvetica" charset="0"/>
                <a:ea typeface="ＭＳ Ｐゴシック" charset="-128"/>
                <a:cs typeface="Helvetica" charset="0"/>
              </a:rPr>
              <a:t>quotes is a string</a:t>
            </a:r>
          </a:p>
          <a:p>
            <a:pPr eaLnBrk="1" hangingPunct="1">
              <a:lnSpc>
                <a:spcPct val="150000"/>
              </a:lnSpc>
            </a:pPr>
            <a:r>
              <a:rPr lang="en-US" altLang="en-US" sz="2400" dirty="0" smtClean="0">
                <a:latin typeface="Helvetica" charset="0"/>
                <a:ea typeface="ＭＳ Ｐゴシック" charset="-128"/>
                <a:cs typeface="Helvetica" charset="0"/>
              </a:rPr>
              <a:t>Operators need spaces around</a:t>
            </a:r>
          </a:p>
          <a:p>
            <a:pPr eaLnBrk="1" hangingPunct="1">
              <a:lnSpc>
                <a:spcPct val="150000"/>
              </a:lnSpc>
            </a:pPr>
            <a:r>
              <a:rPr lang="en-US" altLang="en-US" sz="2400" dirty="0" smtClean="0">
                <a:latin typeface="Helvetica" charset="0"/>
                <a:ea typeface="ＭＳ Ｐゴシック" charset="-128"/>
                <a:cs typeface="Helvetica" charset="0"/>
              </a:rPr>
              <a:t>More than one operator? Use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a:t>
            </a:r>
          </a:p>
          <a:p>
            <a:pPr eaLnBrk="1" hangingPunct="1">
              <a:lnSpc>
                <a:spcPct val="150000"/>
              </a:lnSpc>
            </a:pPr>
            <a:r>
              <a:rPr lang="en-US" altLang="en-US" sz="2400" dirty="0" smtClean="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Booleans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a:t>
            </a:r>
            <a:r>
              <a:rPr lang="en-US" altLang="en-US" sz="2400" dirty="0" smtClean="0">
                <a:latin typeface="Helvetica" charset="0"/>
                <a:ea typeface="ＭＳ Ｐゴシック" charset="-128"/>
                <a:cs typeface="Helvetica" charset="0"/>
              </a:rPr>
              <a:t>4</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The rules for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nd</a:t>
            </a:r>
            <a:r>
              <a:rPr lang="en-US" altLang="en-US" sz="2400" dirty="0" smtClean="0">
                <a:latin typeface="Helvetica" charset="0"/>
                <a:ea typeface="Helvetica" charset="0"/>
                <a:cs typeface="Helvetica" charset="0"/>
              </a:rPr>
              <a:t> &amp; </a:t>
            </a:r>
            <a:r>
              <a:rPr lang="en-US" altLang="en-US" sz="2400" dirty="0" smtClean="0">
                <a:latin typeface="Courier New" charset="0"/>
                <a:ea typeface="Courier New" charset="0"/>
                <a:cs typeface="Courier New" charset="0"/>
              </a:rPr>
              <a:t>or</a:t>
            </a:r>
          </a:p>
          <a:p>
            <a:pPr eaLnBrk="1" hangingPunct="1">
              <a:lnSpc>
                <a:spcPct val="150000"/>
              </a:lnSpc>
            </a:pPr>
            <a:r>
              <a:rPr lang="en-US" altLang="en-US" sz="2400" dirty="0" smtClean="0">
                <a:latin typeface="Helvetica" charset="0"/>
                <a:ea typeface="ＭＳ Ｐゴシック" charset="-128"/>
                <a:cs typeface="Helvetica" charset="0"/>
              </a:rPr>
              <a:t>Add a new column called </a:t>
            </a:r>
            <a:r>
              <a:rPr lang="en-US" altLang="en-US" sz="2400" dirty="0" smtClean="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r>
              <a:rPr lang="en-US" altLang="en-US" sz="2000" dirty="0" smtClean="0">
                <a:latin typeface="Helvetica" charset="0"/>
                <a:ea typeface="Helvetica" charset="0"/>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a:p>
            <a:pPr marL="0" indent="0">
              <a:buNone/>
            </a:pPr>
            <a:endParaRPr lang="en-US" sz="2600" dirty="0"/>
          </a:p>
          <a:p>
            <a:pPr marL="0" indent="0">
              <a:buNone/>
            </a:pPr>
            <a:r>
              <a:rPr lang="en-US" sz="2600" dirty="0" smtClean="0"/>
              <a:t>What kind of mistakes could we make?</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630363"/>
            <a:ext cx="8979877" cy="233203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bg1"/>
                </a:solidFill>
                <a:latin typeface="Helvetica" charset="0"/>
                <a:ea typeface="Helvetica" charset="0"/>
                <a:cs typeface="Helvetica" charset="0"/>
              </a:rPr>
              <a:t>Add a new column called </a:t>
            </a:r>
            <a:r>
              <a:rPr lang="en-US" sz="1900" dirty="0" smtClean="0">
                <a:solidFill>
                  <a:schemeClr val="bg1"/>
                </a:solidFill>
                <a:latin typeface="Courier New" charset="0"/>
                <a:ea typeface="Courier New" charset="0"/>
                <a:cs typeface="Courier New" charset="0"/>
              </a:rPr>
              <a:t>example</a:t>
            </a:r>
            <a:r>
              <a:rPr lang="en-US" sz="1900" dirty="0" smtClean="0">
                <a:solidFill>
                  <a:schemeClr val="bg1"/>
                </a:solidFill>
                <a:latin typeface="Helvetica" charset="0"/>
                <a:ea typeface="Helvetica" charset="0"/>
                <a:cs typeface="Helvetica" charset="0"/>
              </a:rPr>
              <a:t>, and fill in the rows with images!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44763"/>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82423"/>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76615"/>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a:t>
            </a:r>
            <a:r>
              <a:rPr lang="en-US" dirty="0" smtClean="0">
                <a:latin typeface="Courier New" charset="0"/>
                <a:ea typeface="Courier New" charset="0"/>
                <a:cs typeface="Courier New" charset="0"/>
              </a:rPr>
              <a:t>et-row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dirty="0" smtClean="0">
                <a:solidFill>
                  <a:schemeClr val="accent1"/>
                </a:solidFill>
                <a:latin typeface="Helvetica" charset="0"/>
                <a:ea typeface="ＭＳ Ｐゴシック" charset="-128"/>
                <a:cs typeface="Helvetica" charset="0"/>
              </a:rPr>
              <a:t>get-row :: (t :: Table, index :: Number) </a:t>
            </a:r>
            <a:r>
              <a:rPr lang="en-US" altLang="en-US" sz="2400" dirty="0" smtClean="0">
                <a:solidFill>
                  <a:schemeClr val="accent1"/>
                </a:solidFill>
                <a:latin typeface="Helvetica" charset="0"/>
                <a:ea typeface="ＭＳ Ｐゴシック" charset="-128"/>
                <a:cs typeface="Helvetica" charset="0"/>
                <a:sym typeface="Wingdings"/>
              </a:rPr>
              <a:t> </a:t>
            </a:r>
            <a:r>
              <a:rPr lang="en-US" altLang="en-US" sz="2400" dirty="0" smtClean="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Index starts at zero, </a:t>
            </a:r>
            <a:r>
              <a:rPr lang="en-US" altLang="en-US" sz="2400" i="1" dirty="0" smtClean="0">
                <a:latin typeface="Helvetica" charset="0"/>
                <a:ea typeface="ＭＳ Ｐゴシック" charset="-128"/>
                <a:cs typeface="Helvetica" charset="0"/>
              </a:rPr>
              <a:t>not one!</a:t>
            </a:r>
            <a:endParaRPr lang="en-US" altLang="en-US" sz="2400" dirty="0" smtClean="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Use get-row to produce the 2</a:t>
            </a:r>
            <a:r>
              <a:rPr lang="en-US" altLang="en-US" sz="2400" baseline="30000" dirty="0" smtClean="0">
                <a:latin typeface="Helvetica" charset="0"/>
                <a:ea typeface="ＭＳ Ｐゴシック" charset="-128"/>
                <a:cs typeface="Helvetica" charset="0"/>
              </a:rPr>
              <a:t>nd</a:t>
            </a:r>
            <a:r>
              <a:rPr lang="en-US" altLang="en-US" sz="2400" dirty="0">
                <a:latin typeface="Helvetica" charset="0"/>
                <a:ea typeface="ＭＳ Ｐゴシック" charset="-128"/>
                <a:cs typeface="Helvetica" charset="0"/>
              </a:rPr>
              <a:t> </a:t>
            </a:r>
            <a:r>
              <a:rPr lang="en-US" altLang="en-US" sz="2400" dirty="0" smtClean="0">
                <a:latin typeface="Helvetica" charset="0"/>
                <a:ea typeface="ＭＳ Ｐゴシック" charset="-128"/>
                <a:cs typeface="Helvetica" charset="0"/>
              </a:rPr>
              <a:t>and 3</a:t>
            </a:r>
            <a:r>
              <a:rPr lang="en-US" altLang="en-US" sz="2400" baseline="30000" dirty="0" smtClean="0">
                <a:latin typeface="Helvetica" charset="0"/>
                <a:ea typeface="ＭＳ Ｐゴシック" charset="-128"/>
                <a:cs typeface="Helvetica" charset="0"/>
              </a:rPr>
              <a:t>rd</a:t>
            </a:r>
            <a:r>
              <a:rPr lang="en-US" altLang="en-US" sz="2400" dirty="0" smtClean="0">
                <a:latin typeface="Helvetica" charset="0"/>
                <a:ea typeface="ＭＳ Ｐゴシック" charset="-128"/>
                <a:cs typeface="Helvetica" charset="0"/>
              </a:rPr>
              <a:t> row of the table</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Writing </a:t>
            </a:r>
            <a:r>
              <a:rPr lang="en-US" dirty="0" smtClean="0">
                <a:latin typeface="Courier New" charset="0"/>
                <a:ea typeface="Courier New" charset="0"/>
                <a:cs typeface="Courier New" charset="0"/>
              </a:rPr>
              <a:t>examples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0" eaLnBrk="1" hangingPunct="1">
              <a:buNone/>
            </a:pPr>
            <a:r>
              <a:rPr lang="en-US" altLang="en-US" sz="2400" b="1" dirty="0" smtClean="0">
                <a:solidFill>
                  <a:schemeClr val="accent1"/>
                </a:solidFill>
                <a:latin typeface="Courier New" charset="0"/>
                <a:ea typeface="Courier New" charset="0"/>
                <a:cs typeface="Courier New" charset="0"/>
              </a:rPr>
              <a:t>example:</a:t>
            </a:r>
          </a:p>
          <a:p>
            <a:pPr marL="0" indent="0" eaLnBrk="1" hangingPunct="1">
              <a:buNone/>
            </a:pP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-2) is -2</a:t>
            </a:r>
            <a:endParaRPr lang="en-US" altLang="en-US" sz="2400" dirty="0">
              <a:solidFill>
                <a:schemeClr val="accent1"/>
              </a:solidFill>
              <a:latin typeface="Courier New" charset="0"/>
              <a:ea typeface="Courier New" charset="0"/>
              <a:cs typeface="Courier New" charset="0"/>
            </a:endParaRPr>
          </a:p>
          <a:p>
            <a:pPr marL="0" indent="0" eaLnBrk="1" hangingPunct="1">
              <a:buNone/>
            </a:pPr>
            <a:r>
              <a:rPr lang="en-US" altLang="en-US" sz="2400" b="1" dirty="0" smtClean="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Example blocks are a way for us to </a:t>
            </a:r>
            <a:r>
              <a:rPr lang="en-US" altLang="en-US" sz="2200" i="1" dirty="0" smtClean="0">
                <a:latin typeface="Helvetica" charset="0"/>
                <a:ea typeface="ＭＳ Ｐゴシック" charset="-128"/>
                <a:cs typeface="Helvetica" charset="0"/>
              </a:rPr>
              <a:t>automatically check our work.</a:t>
            </a:r>
            <a:endParaRPr lang="en-US" altLang="en-US" sz="2200" dirty="0" smtClean="0">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Add two new examples that use </a:t>
            </a:r>
            <a:r>
              <a:rPr lang="en-US" altLang="en-US" sz="2200" dirty="0" err="1" smtClean="0">
                <a:latin typeface="Courier New" charset="0"/>
                <a:ea typeface="Courier New" charset="0"/>
                <a:cs typeface="Courier New" charset="0"/>
              </a:rPr>
              <a:t>num-sqrt</a:t>
            </a:r>
            <a:endParaRPr lang="en-US" altLang="en-US" sz="2200" dirty="0" smtClean="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smtClean="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r>
              <a:rPr lang="en-US" altLang="en-US" sz="2400" dirty="0" smtClean="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smtClean="0">
                <a:solidFill>
                  <a:schemeClr val="accent1"/>
                </a:solidFill>
                <a:latin typeface="Courier New" charset="0"/>
                <a:ea typeface="Courier New" charset="0"/>
                <a:cs typeface="Courier New" charset="0"/>
              </a:rPr>
              <a:t>examples:</a:t>
            </a:r>
          </a:p>
          <a:p>
            <a:pPr marL="0" indent="0" eaLnBrk="1" hangingPunct="1">
              <a:buNone/>
            </a:pPr>
            <a:r>
              <a:rPr lang="en-US" altLang="en-US" sz="2100" b="1" dirty="0" smtClean="0">
                <a:solidFill>
                  <a:schemeClr val="accent1"/>
                </a:solidFill>
                <a:latin typeface="Courier New" charset="0"/>
                <a:ea typeface="Courier New" charset="0"/>
                <a:cs typeface="Courier New" charset="0"/>
              </a:rPr>
              <a:t>  get-row(shapes</a:t>
            </a:r>
            <a:r>
              <a:rPr lang="en-US" altLang="en-US" sz="2100" b="1" dirty="0">
                <a:solidFill>
                  <a:schemeClr val="accent1"/>
                </a:solidFill>
                <a:latin typeface="Courier New" charset="0"/>
                <a:ea typeface="Courier New" charset="0"/>
                <a:cs typeface="Courier New" charset="0"/>
              </a:rPr>
              <a:t>, 0</a:t>
            </a:r>
            <a:r>
              <a:rPr lang="en-US" altLang="en-US" sz="2100" b="1" dirty="0" smtClean="0">
                <a:solidFill>
                  <a:schemeClr val="accent1"/>
                </a:solidFill>
                <a:latin typeface="Courier New" charset="0"/>
                <a:ea typeface="Courier New" charset="0"/>
                <a:cs typeface="Courier New" charset="0"/>
              </a:rPr>
              <a:t>)</a:t>
            </a:r>
            <a:r>
              <a:rPr lang="en-US" altLang="en-US" sz="2100" b="1" dirty="0" smtClean="0">
                <a:solidFill>
                  <a:schemeClr val="bg1"/>
                </a:solidFill>
                <a:latin typeface="Courier New" charset="0"/>
                <a:ea typeface="Courier New" charset="0"/>
                <a:cs typeface="Courier New" charset="0"/>
              </a:rPr>
              <a:t>[“name”]</a:t>
            </a:r>
            <a:r>
              <a:rPr lang="en-US" altLang="en-US" sz="2100" b="1" dirty="0" smtClean="0">
                <a:solidFill>
                  <a:schemeClr val="accent1"/>
                </a:solidFill>
                <a:latin typeface="Courier New" charset="0"/>
                <a:ea typeface="Courier New" charset="0"/>
                <a:cs typeface="Courier New" charset="0"/>
              </a:rPr>
              <a:t> is “triangle”</a:t>
            </a: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  get-row(shapes, </a:t>
            </a:r>
            <a:r>
              <a:rPr lang="en-US" altLang="en-US" sz="2100" b="1" dirty="0" smtClean="0">
                <a:solidFill>
                  <a:schemeClr val="accent1"/>
                </a:solidFill>
                <a:latin typeface="Courier New" charset="0"/>
                <a:ea typeface="Courier New" charset="0"/>
                <a:cs typeface="Courier New" charset="0"/>
              </a:rPr>
              <a:t>1)</a:t>
            </a:r>
            <a:r>
              <a:rPr lang="en-US" altLang="en-US" sz="2100" b="1" dirty="0" smtClean="0">
                <a:solidFill>
                  <a:schemeClr val="bg1"/>
                </a:solidFill>
                <a:latin typeface="Courier New" charset="0"/>
                <a:ea typeface="Courier New" charset="0"/>
                <a:cs typeface="Courier New" charset="0"/>
              </a:rPr>
              <a:t>[“corners”]</a:t>
            </a:r>
            <a:r>
              <a:rPr lang="en-US" altLang="en-US" sz="2100" b="1" dirty="0" smtClean="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is </a:t>
            </a:r>
            <a:r>
              <a:rPr lang="en-US" altLang="en-US" sz="2100" b="1" dirty="0" smtClean="0">
                <a:solidFill>
                  <a:schemeClr val="accent1"/>
                </a:solidFill>
                <a:latin typeface="Courier New" charset="0"/>
                <a:ea typeface="Courier New" charset="0"/>
                <a:cs typeface="Courier New" charset="0"/>
              </a:rPr>
              <a:t>4</a:t>
            </a:r>
          </a:p>
          <a:p>
            <a:pPr marL="0" indent="0" eaLnBrk="1" hangingPunct="1">
              <a:buNone/>
            </a:pPr>
            <a:r>
              <a:rPr lang="en-US" altLang="en-US" sz="2100" b="1" dirty="0" smtClean="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smtClean="0">
                <a:solidFill>
                  <a:schemeClr val="bg1"/>
                </a:solidFill>
                <a:latin typeface="Helvetica" charset="0"/>
                <a:ea typeface="Helvetica" charset="0"/>
                <a:cs typeface="Helvetica" charset="0"/>
              </a:rPr>
              <a:t>Add two more examples using row-accessors</a:t>
            </a:r>
            <a:endParaRPr lang="en-US" altLang="en-US" sz="2400" dirty="0">
              <a:solidFill>
                <a:schemeClr val="bg1"/>
              </a:solidFill>
              <a:latin typeface="Helvetica" charset="0"/>
              <a:ea typeface="Helvetica" charset="0"/>
              <a:cs typeface="Helvetica" charset="0"/>
            </a:endParaRPr>
          </a:p>
          <a:p>
            <a:pPr marL="0" indent="0" eaLnBrk="1" hangingPunct="1">
              <a:buNone/>
            </a:pPr>
            <a:endParaRPr lang="en-US" altLang="en-US" sz="2100" b="1" dirty="0" smtClean="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a:t>
            </a:r>
            <a:r>
              <a:rPr lang="en-US" dirty="0" smtClean="0">
                <a:latin typeface="Courier New" charset="0"/>
                <a:ea typeface="Courier New" charset="0"/>
                <a:cs typeface="Courier New" charset="0"/>
              </a:rPr>
              <a:t>animals</a:t>
            </a:r>
            <a:r>
              <a:rPr lang="en-US" dirty="0" smtClean="0"/>
              <a:t> dataset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Animals spreadsheet</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the </a:t>
            </a:r>
            <a:r>
              <a:rPr lang="en-US" altLang="en-US" sz="2400" dirty="0" smtClean="0">
                <a:latin typeface="Arial" charset="0"/>
                <a:ea typeface="Arial" charset="0"/>
                <a:cs typeface="Arial" charset="0"/>
                <a:hlinkClick r:id="rId3"/>
              </a:rPr>
              <a:t>Animals </a:t>
            </a:r>
            <a:r>
              <a:rPr lang="en-US" altLang="en-US" sz="2400" dirty="0">
                <a:latin typeface="Arial" charset="0"/>
                <a:ea typeface="Arial" charset="0"/>
                <a:cs typeface="Arial" charset="0"/>
                <a:hlinkClick r:id="rId3"/>
              </a:rPr>
              <a:t>Starter </a:t>
            </a:r>
            <a:r>
              <a:rPr lang="en-US" altLang="en-US" sz="2400" dirty="0" smtClean="0">
                <a:latin typeface="Arial" charset="0"/>
                <a:ea typeface="Arial" charset="0"/>
                <a:cs typeface="Arial" charset="0"/>
                <a:hlinkClick r:id="rId3"/>
              </a:rPr>
              <a:t>File</a:t>
            </a:r>
            <a:r>
              <a:rPr lang="en-US" altLang="en-US" sz="2400" dirty="0" smtClean="0">
                <a:latin typeface="Arial" charset="0"/>
                <a:ea typeface="Arial" charset="0"/>
                <a:cs typeface="Arial" charset="0"/>
              </a:rPr>
              <a:t>, save a copy, &amp; click “Run”</a:t>
            </a: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smtClean="0">
                <a:solidFill>
                  <a:schemeClr val="accent1"/>
                </a:solidFill>
                <a:latin typeface="Courier New" charset="0"/>
                <a:ea typeface="Courier New" charset="0"/>
                <a:cs typeface="Courier New" charset="0"/>
              </a:rPr>
              <a:t>gdrive</a:t>
            </a:r>
            <a:r>
              <a:rPr lang="en-US" sz="1800" dirty="0" smtClean="0">
                <a:solidFill>
                  <a:schemeClr val="accent1"/>
                </a:solidFill>
                <a:latin typeface="Courier New" charset="0"/>
                <a:ea typeface="Courier New" charset="0"/>
                <a:cs typeface="Courier New" charset="0"/>
              </a:rPr>
              <a:t>-sheets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tables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t>
            </a:r>
            <a:r>
              <a:rPr lang="en-US" sz="1800" dirty="0" smtClean="0">
                <a:solidFill>
                  <a:schemeClr val="accent6"/>
                </a:solidFill>
                <a:latin typeface="Courier New" charset="0"/>
                <a:ea typeface="Courier New" charset="0"/>
                <a:cs typeface="Courier New" charset="0"/>
              </a:rPr>
              <a:t>animals</a:t>
            </a:r>
          </a:p>
          <a:p>
            <a:r>
              <a:rPr lang="en-US" sz="1800" dirty="0" smtClean="0">
                <a:solidFill>
                  <a:schemeClr val="accent1"/>
                </a:solidFill>
                <a:latin typeface="Courier New" charset="0"/>
                <a:ea typeface="Courier New" charset="0"/>
                <a:cs typeface="Courier New" charset="0"/>
              </a:rPr>
              <a:t>animals-table </a:t>
            </a:r>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a:t>
            </a:r>
            <a:r>
              <a:rPr lang="en-US" sz="1800" dirty="0" smtClean="0">
                <a:solidFill>
                  <a:schemeClr val="accent1"/>
                </a:solidFill>
                <a:latin typeface="Courier New" charset="0"/>
                <a:ea typeface="Courier New" charset="0"/>
                <a:cs typeface="Courier New" charset="0"/>
              </a:rPr>
              <a:t>legs</a:t>
            </a:r>
          </a:p>
          <a:p>
            <a:r>
              <a:rPr lang="en-US" sz="1800"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r>
              <a:rPr lang="en-US" sz="1800" dirty="0" smtClean="0">
                <a:solidFill>
                  <a:schemeClr val="accent1"/>
                </a:solidFill>
                <a:latin typeface="Courier New" charset="0"/>
                <a:ea typeface="Courier New" charset="0"/>
                <a:cs typeface="Courier New" charset="0"/>
              </a:rPr>
              <a:t>)</a:t>
            </a:r>
            <a:br>
              <a:rPr lang="en-US" sz="1800" dirty="0" smtClean="0">
                <a:solidFill>
                  <a:schemeClr val="accent1"/>
                </a:solidFill>
                <a:latin typeface="Courier New" charset="0"/>
                <a:ea typeface="Courier New" charset="0"/>
                <a:cs typeface="Courier New" charset="0"/>
              </a:rPr>
            </a:br>
            <a:r>
              <a:rPr lang="en-US" sz="1800" b="1" dirty="0" smtClean="0">
                <a:solidFill>
                  <a:schemeClr val="accent1"/>
                </a:solidFill>
                <a:latin typeface="Courier New" charset="0"/>
                <a:ea typeface="Courier New" charset="0"/>
                <a:cs typeface="Courier New" charset="0"/>
              </a:rPr>
              <a:t>end</a:t>
            </a:r>
            <a:endParaRPr lang="en-US" sz="1800" b="1" dirty="0">
              <a:solidFill>
                <a:schemeClr val="accent1"/>
              </a:solidFill>
              <a:latin typeface="Courier New" charset="0"/>
              <a:ea typeface="Courier New" charset="0"/>
              <a:cs typeface="Courier New" charset="0"/>
            </a:endParaRP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animals-table</a:t>
            </a:r>
            <a:r>
              <a:rPr lang="en-US" altLang="en-US" sz="2400" dirty="0" smtClean="0">
                <a:latin typeface="Arial" charset="0"/>
                <a:ea typeface="Arial" charset="0"/>
                <a:cs typeface="Arial" charset="0"/>
              </a:rPr>
              <a:t> into the Interactions Area</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7</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x = 4</a:t>
            </a:r>
          </a:p>
          <a:p>
            <a:pPr marL="0" indent="0">
              <a:buNone/>
            </a:pPr>
            <a:r>
              <a:rPr lang="en-US" sz="2600" b="1" dirty="0" err="1" smtClean="0"/>
              <a:t>Pyret</a:t>
            </a:r>
            <a:r>
              <a:rPr lang="en-US" sz="2600" b="1" dirty="0" smtClean="0"/>
              <a:t>:</a:t>
            </a:r>
            <a:endParaRPr lang="en-US" sz="2100" dirty="0">
              <a:solidFill>
                <a:schemeClr val="accent1"/>
              </a:solidFill>
              <a:latin typeface="Courier New" charset="0"/>
              <a:ea typeface="Courier New" charset="0"/>
              <a:cs typeface="Courier New" charset="0"/>
            </a:endParaRPr>
          </a:p>
          <a:p>
            <a:pPr marL="0" indent="0">
              <a:buNone/>
            </a:pPr>
            <a:r>
              <a:rPr lang="en-US" sz="2100" dirty="0" smtClean="0">
                <a:solidFill>
                  <a:schemeClr val="accent1"/>
                </a:solidFill>
                <a:latin typeface="Courier New" charset="0"/>
                <a:ea typeface="Courier New" charset="0"/>
                <a:cs typeface="Courier New" charset="0"/>
              </a:rPr>
              <a:t>x = 4</a:t>
            </a:r>
          </a:p>
          <a:p>
            <a:pPr marL="0" indent="0">
              <a:buNone/>
            </a:pPr>
            <a:r>
              <a:rPr lang="en-US" sz="2100" dirty="0" smtClean="0">
                <a:solidFill>
                  <a:schemeClr val="accent1"/>
                </a:solidFill>
                <a:latin typeface="Courier New" charset="0"/>
                <a:ea typeface="Courier New" charset="0"/>
                <a:cs typeface="Courier New" charset="0"/>
              </a:rPr>
              <a:t>name = “Nancy”</a:t>
            </a:r>
          </a:p>
          <a:p>
            <a:pPr marL="0" indent="0">
              <a:buNone/>
            </a:pPr>
            <a:r>
              <a:rPr lang="en-US" sz="2100" dirty="0" err="1" smtClean="0">
                <a:solidFill>
                  <a:schemeClr val="accent1"/>
                </a:solidFill>
                <a:latin typeface="Courier New" charset="0"/>
                <a:ea typeface="Courier New" charset="0"/>
                <a:cs typeface="Courier New" charset="0"/>
              </a:rPr>
              <a:t>img</a:t>
            </a:r>
            <a:r>
              <a:rPr lang="en-US" sz="2100" dirty="0" smtClean="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smtClean="0"/>
              <a:t>Define some values for different types!</a:t>
            </a:r>
          </a:p>
          <a:p>
            <a:pPr marL="0" indent="0">
              <a:buNone/>
            </a:pPr>
            <a:r>
              <a:rPr lang="en-US" sz="2100" dirty="0" smtClean="0">
                <a:solidFill>
                  <a:schemeClr val="accent1"/>
                </a:solidFill>
                <a:latin typeface="Courier New" charset="0"/>
                <a:ea typeface="Courier New" charset="0"/>
                <a:cs typeface="Courier New" charset="0"/>
              </a:rPr>
              <a:t>mittens = get-row(animals-table, 3)</a:t>
            </a:r>
          </a:p>
          <a:p>
            <a:pPr marL="0" indent="0">
              <a:buNone/>
            </a:pPr>
            <a:endParaRPr lang="en-US" sz="2400" dirty="0" smtClean="0"/>
          </a:p>
          <a:p>
            <a:pPr marL="0" indent="0">
              <a:buNone/>
            </a:pPr>
            <a:r>
              <a:rPr lang="en-US" sz="2400" dirty="0" smtClean="0"/>
              <a:t>Define two new animals, using the appropriate names</a:t>
            </a:r>
            <a:endParaRPr lang="en-US" sz="2400" dirty="0"/>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smtClean="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smtClean="0"/>
              <a:t>Defining Functions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83603"/>
            <a:ext cx="8661400" cy="830997"/>
          </a:xfrm>
          <a:prstGeom prst="rect">
            <a:avLst/>
          </a:prstGeom>
          <a:noFill/>
        </p:spPr>
        <p:txBody>
          <a:bodyPr wrap="square" rtlCol="0">
            <a:spAutoFit/>
          </a:bodyPr>
          <a:lstStyle/>
          <a:p>
            <a:r>
              <a:rPr lang="en-US" i="1" dirty="0" smtClean="0">
                <a:solidFill>
                  <a:schemeClr val="bg1"/>
                </a:solidFill>
              </a:rPr>
              <a:t>Define a function called birth-year, which calculates the year an animal was born.</a:t>
            </a:r>
            <a:endParaRPr lang="en-US" i="1" dirty="0">
              <a:solidFill>
                <a:schemeClr val="bg1"/>
              </a:solidFill>
            </a:endParaRPr>
          </a:p>
        </p:txBody>
      </p:sp>
      <p:sp>
        <p:nvSpPr>
          <p:cNvPr id="7" name="Rectangle 6"/>
          <p:cNvSpPr/>
          <p:nvPr/>
        </p:nvSpPr>
        <p:spPr>
          <a:xfrm>
            <a:off x="557362"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smtClean="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animal</a:t>
            </a:r>
            <a:r>
              <a:rPr lang="en-US" sz="2000" i="1" dirty="0" smtClean="0">
                <a:solidFill>
                  <a:schemeClr val="bg1"/>
                </a:solidFill>
                <a:latin typeface="Courier New" charset="0"/>
                <a:ea typeface="Courier New" charset="0"/>
                <a:cs typeface="Courier New" charset="0"/>
              </a:rPr>
              <a:t>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107996"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Number</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t>
            </a:r>
            <a:r>
              <a:rPr lang="en-US" sz="1700" dirty="0" smtClean="0">
                <a:solidFill>
                  <a:schemeClr val="bg1"/>
                </a:solidFill>
                <a:latin typeface="Courier New" charset="0"/>
                <a:ea typeface="Courier New" charset="0"/>
                <a:cs typeface="Courier New" charset="0"/>
              </a:rPr>
              <a:t>compute 2018-age to </a:t>
            </a:r>
            <a:r>
              <a:rPr lang="en-US" sz="1700" dirty="0">
                <a:solidFill>
                  <a:schemeClr val="bg1"/>
                </a:solidFill>
                <a:latin typeface="Courier New" charset="0"/>
                <a:ea typeface="Courier New" charset="0"/>
                <a:cs typeface="Courier New" charset="0"/>
              </a:rPr>
              <a:t>produce the birth-year </a:t>
            </a:r>
          </a:p>
        </p:txBody>
      </p:sp>
      <p:sp>
        <p:nvSpPr>
          <p:cNvPr id="12" name="Rectangle 11"/>
          <p:cNvSpPr/>
          <p:nvPr/>
        </p:nvSpPr>
        <p:spPr>
          <a:xfrm>
            <a:off x="562451"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4800600" y="4200913"/>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mittens[“age”]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4815769" y="4800600"/>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nori[“age”]</a:t>
            </a:r>
            <a:endParaRPr lang="en-US" sz="2000" dirty="0">
              <a:latin typeface="Courier New" charset="0"/>
              <a:ea typeface="Courier New" charset="0"/>
              <a:cs typeface="Courier New" charset="0"/>
            </a:endParaRPr>
          </a:p>
        </p:txBody>
      </p:sp>
      <p:sp>
        <p:nvSpPr>
          <p:cNvPr id="27" name="Rectangle 26"/>
          <p:cNvSpPr/>
          <p:nvPr/>
        </p:nvSpPr>
        <p:spPr>
          <a:xfrm>
            <a:off x="838200" y="4794619"/>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a:t>
            </a:r>
            <a:r>
              <a:rPr lang="en-US" sz="2000" i="1" dirty="0" smtClean="0">
                <a:solidFill>
                  <a:schemeClr val="bg1"/>
                </a:solidFill>
                <a:latin typeface="Courier New" charset="0"/>
                <a:ea typeface="Courier New" charset="0"/>
                <a:cs typeface="Courier New" charset="0"/>
              </a:rPr>
              <a:t>irth-year</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37" name="Rectangle 36"/>
          <p:cNvSpPr/>
          <p:nvPr/>
        </p:nvSpPr>
        <p:spPr>
          <a:xfrm>
            <a:off x="4812055" y="5519203"/>
            <a:ext cx="326243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2018 </a:t>
            </a:r>
            <a:r>
              <a:rPr lang="mr-IN" sz="2000" i="1" dirty="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 </a:t>
            </a:r>
            <a:r>
              <a:rPr lang="en-US" sz="2000" i="1" dirty="0" smtClean="0">
                <a:solidFill>
                  <a:schemeClr val="bg1"/>
                </a:solidFill>
                <a:latin typeface="Courier New" charset="0"/>
                <a:ea typeface="Courier New" charset="0"/>
                <a:cs typeface="Courier New" charset="0"/>
              </a:rPr>
              <a:t>animal[“</a:t>
            </a:r>
            <a:r>
              <a:rPr lang="en-US" sz="2000" i="1" dirty="0">
                <a:solidFill>
                  <a:schemeClr val="bg1"/>
                </a:solidFill>
                <a:latin typeface="Courier New" charset="0"/>
                <a:ea typeface="Courier New" charset="0"/>
                <a:cs typeface="Courier New" charset="0"/>
              </a:rPr>
              <a:t>age”]</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Functions</a:t>
            </a:r>
            <a:endParaRPr lang="en-US" dirty="0"/>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b="1" dirty="0" smtClean="0">
                <a:latin typeface="Helvetica" charset="0"/>
                <a:ea typeface="ＭＳ Ｐゴシック" charset="-128"/>
                <a:cs typeface="Helvetica" charset="0"/>
              </a:rPr>
              <a:t>Pages 8-10</a:t>
            </a:r>
            <a:r>
              <a:rPr lang="en-US" altLang="en-US" sz="2400" dirty="0" smtClean="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Pedagogical tool (battling, questioning, presenting)</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endParaRPr lang="en-US" sz="2000" b="1"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11.</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smtClean="0"/>
              <a:t>authentic</a:t>
            </a:r>
            <a:r>
              <a:rPr lang="en-US" i="1" baseline="30000" dirty="0">
                <a:solidFill>
                  <a:schemeClr val="accent1"/>
                </a:solidFill>
              </a:rPr>
              <a:t>1</a:t>
            </a:r>
            <a:endParaRPr lang="en-US" i="1" dirty="0" smtClean="0">
              <a:solidFill>
                <a:schemeClr val="accent1"/>
              </a:solidFill>
            </a:endParaRPr>
          </a:p>
          <a:p>
            <a:pPr lvl="1"/>
            <a:r>
              <a:rPr lang="en-US" i="1" dirty="0" smtClean="0"/>
              <a:t>Keep data entry, analysis and visualization separate!</a:t>
            </a:r>
          </a:p>
          <a:p>
            <a:pPr lvl="1"/>
            <a:r>
              <a:rPr lang="en-US" i="1" dirty="0" smtClean="0"/>
              <a:t>Analysis should be easily re-run on new/different data</a:t>
            </a:r>
            <a:endParaRPr lang="en-US" b="1" dirty="0"/>
          </a:p>
          <a:p>
            <a:pPr lvl="1"/>
            <a:r>
              <a:rPr lang="en-US" i="1" dirty="0" smtClean="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smtClean="0">
                <a:solidFill>
                  <a:schemeClr val="accent1"/>
                </a:solidFill>
              </a:rPr>
              <a:t>Link:</a:t>
            </a:r>
            <a:r>
              <a:rPr lang="en-US" sz="1400" dirty="0" smtClean="0">
                <a:solidFill>
                  <a:schemeClr val="accent1"/>
                </a:solidFill>
              </a:rPr>
              <a:t> https</a:t>
            </a:r>
            <a:r>
              <a:rPr lang="en-US" sz="1400" dirty="0">
                <a:solidFill>
                  <a:schemeClr val="accent1"/>
                </a:solidFill>
              </a:rPr>
              <a:t>://</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34DDC-5CDB-4F54-8809-F106EEDBA324}"/>
              </a:ext>
            </a:extLst>
          </p:cNvPr>
          <p:cNvSpPr>
            <a:spLocks noGrp="1"/>
          </p:cNvSpPr>
          <p:nvPr>
            <p:ph type="title"/>
          </p:nvPr>
        </p:nvSpPr>
        <p:spPr/>
        <p:txBody>
          <a:bodyPr/>
          <a:lstStyle/>
          <a:p>
            <a:r>
              <a:rPr lang="en-US" dirty="0" smtClean="0"/>
              <a:t>Review and Introduction</a:t>
            </a:r>
            <a:endParaRPr lang="en-US" dirty="0"/>
          </a:p>
        </p:txBody>
      </p:sp>
      <p:sp>
        <p:nvSpPr>
          <p:cNvPr id="3" name="Content Placeholder 2">
            <a:extLst>
              <a:ext uri="{FF2B5EF4-FFF2-40B4-BE49-F238E27FC236}">
                <a16:creationId xmlns="" xmlns:a16="http://schemas.microsoft.com/office/drawing/2014/main" id="{394114E3-2494-4EA9-BA93-90C5BF643193}"/>
              </a:ext>
            </a:extLst>
          </p:cNvPr>
          <p:cNvSpPr>
            <a:spLocks noGrp="1"/>
          </p:cNvSpPr>
          <p:nvPr>
            <p:ph idx="1"/>
          </p:nvPr>
        </p:nvSpPr>
        <p:spPr/>
        <p:txBody>
          <a:bodyPr/>
          <a:lstStyle/>
          <a:p>
            <a:r>
              <a:rPr lang="en-US" sz="2400" dirty="0" smtClean="0">
                <a:latin typeface="Arial" panose="020B0604020202020204" pitchFamily="34" charset="0"/>
                <a:cs typeface="Arial" panose="020B0604020202020204" pitchFamily="34" charset="0"/>
              </a:rPr>
              <a:t>Open the </a:t>
            </a:r>
            <a:r>
              <a:rPr lang="en-US" sz="2400" dirty="0" smtClean="0">
                <a:latin typeface="Arial" panose="020B0604020202020204" pitchFamily="34" charset="0"/>
                <a:cs typeface="Arial" panose="020B0604020202020204" pitchFamily="34" charset="0"/>
                <a:hlinkClick r:id="rId3"/>
              </a:rPr>
              <a:t>Animals w/Functions Starter File</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Save a copy, click “Run”</a:t>
            </a:r>
          </a:p>
          <a:p>
            <a:r>
              <a:rPr lang="en-US" sz="2400" dirty="0" smtClean="0">
                <a:latin typeface="Arial" panose="020B0604020202020204" pitchFamily="34" charset="0"/>
                <a:cs typeface="Arial" panose="020B0604020202020204" pitchFamily="34" charset="0"/>
              </a:rPr>
              <a:t>Complete Page 15</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Slicing and dicing data</a:t>
            </a:r>
          </a:p>
          <a:p>
            <a:pPr lvl="1"/>
            <a:r>
              <a:rPr lang="en-US" sz="2200" dirty="0" smtClean="0">
                <a:latin typeface="Arial" panose="020B0604020202020204" pitchFamily="34" charset="0"/>
                <a:cs typeface="Arial" panose="020B0604020202020204" pitchFamily="34" charset="0"/>
              </a:rPr>
              <a:t>What if the shelter wants a </a:t>
            </a:r>
            <a:r>
              <a:rPr lang="en-US" sz="2200" i="1" dirty="0" smtClean="0">
                <a:latin typeface="Arial" panose="020B0604020202020204" pitchFamily="34" charset="0"/>
                <a:cs typeface="Arial" panose="020B0604020202020204" pitchFamily="34" charset="0"/>
              </a:rPr>
              <a:t>sorted </a:t>
            </a:r>
            <a:r>
              <a:rPr lang="en-US" sz="2200" dirty="0" smtClean="0">
                <a:latin typeface="Arial" panose="020B0604020202020204" pitchFamily="34" charset="0"/>
                <a:cs typeface="Arial" panose="020B0604020202020204" pitchFamily="34" charset="0"/>
              </a:rPr>
              <a:t>list of animals?</a:t>
            </a:r>
          </a:p>
          <a:p>
            <a:pPr lvl="1"/>
            <a:r>
              <a:rPr lang="en-US" sz="2200" dirty="0" smtClean="0">
                <a:latin typeface="Arial" panose="020B0604020202020204" pitchFamily="34" charset="0"/>
                <a:cs typeface="Arial" panose="020B0604020202020204" pitchFamily="34" charset="0"/>
              </a:rPr>
              <a:t>Just cats?</a:t>
            </a:r>
          </a:p>
          <a:p>
            <a:pPr lvl="1"/>
            <a:r>
              <a:rPr lang="en-US" sz="2200" dirty="0" smtClean="0">
                <a:latin typeface="Arial" panose="020B0604020202020204" pitchFamily="34" charset="0"/>
                <a:cs typeface="Arial" panose="020B0604020202020204" pitchFamily="34" charset="0"/>
              </a:rPr>
              <a:t>Add a column for </a:t>
            </a:r>
            <a:r>
              <a:rPr lang="en-US" sz="2200" dirty="0">
                <a:latin typeface="Arial" panose="020B0604020202020204" pitchFamily="34" charset="0"/>
                <a:cs typeface="Arial" panose="020B0604020202020204" pitchFamily="34" charset="0"/>
              </a:rPr>
              <a:t>b</a:t>
            </a:r>
            <a:r>
              <a:rPr lang="en-US" sz="2200" dirty="0" smtClean="0">
                <a:latin typeface="Arial" panose="020B0604020202020204" pitchFamily="34" charset="0"/>
                <a:cs typeface="Arial" panose="020B0604020202020204" pitchFamily="34" charset="0"/>
              </a:rPr>
              <a:t>irth year?</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Complete page 16</a:t>
            </a: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smtClean="0"/>
              <a:t>Methods</a:t>
            </a:r>
            <a:endParaRPr lang="en-US" dirty="0"/>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a:t>
            </a:r>
            <a:r>
              <a:rPr lang="en-US" sz="2400" dirty="0" smtClean="0">
                <a:solidFill>
                  <a:schemeClr val="accent1"/>
                </a:solidFill>
                <a:latin typeface="Courier New" charset="0"/>
                <a:ea typeface="Courier New" charset="0"/>
                <a:cs typeface="Courier New" charset="0"/>
              </a:rPr>
              <a:t>et-row(animals-table, 2)</a:t>
            </a:r>
          </a:p>
          <a:p>
            <a:pPr marL="0" indent="0">
              <a:buNone/>
            </a:pPr>
            <a:r>
              <a:rPr lang="en-US" sz="2400" dirty="0" smtClean="0">
                <a:solidFill>
                  <a:schemeClr val="accent1"/>
                </a:solidFill>
                <a:latin typeface="Courier New" charset="0"/>
                <a:ea typeface="Courier New" charset="0"/>
                <a:cs typeface="Courier New" charset="0"/>
              </a:rPr>
              <a:t>animals-</a:t>
            </a:r>
            <a:r>
              <a:rPr lang="en-US" sz="2400" dirty="0" err="1" smtClean="0">
                <a:solidFill>
                  <a:schemeClr val="accent1"/>
                </a:solidFill>
                <a:latin typeface="Courier New" charset="0"/>
                <a:ea typeface="Courier New" charset="0"/>
                <a:cs typeface="Courier New" charset="0"/>
              </a:rPr>
              <a:t>table.row</a:t>
            </a:r>
            <a:r>
              <a:rPr lang="en-US" sz="2400" dirty="0" smtClean="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are </a:t>
            </a:r>
            <a:r>
              <a:rPr lang="en-US" sz="2400" i="1" dirty="0" smtClean="0">
                <a:solidFill>
                  <a:schemeClr val="bg1"/>
                </a:solidFill>
                <a:latin typeface="Helvetica" charset="0"/>
                <a:ea typeface="Helvetica" charset="0"/>
                <a:cs typeface="Helvetica" charset="0"/>
              </a:rPr>
              <a:t>called </a:t>
            </a:r>
            <a:r>
              <a:rPr lang="en-US" sz="2400" dirty="0" smtClean="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have </a:t>
            </a:r>
            <a:r>
              <a:rPr lang="en-US" sz="2400" i="1" dirty="0" smtClean="0">
                <a:solidFill>
                  <a:schemeClr val="bg1"/>
                </a:solidFill>
                <a:latin typeface="Helvetica" charset="0"/>
                <a:ea typeface="Helvetica" charset="0"/>
                <a:cs typeface="Helvetica" charset="0"/>
              </a:rPr>
              <a:t>different contracts:</a:t>
            </a:r>
          </a:p>
          <a:p>
            <a:pPr marL="573088" indent="0">
              <a:buNone/>
            </a:pPr>
            <a:r>
              <a:rPr lang="en-US" sz="2400" dirty="0" smtClean="0">
                <a:solidFill>
                  <a:schemeClr val="accent1"/>
                </a:solidFill>
                <a:latin typeface="Courier New" charset="0"/>
                <a:ea typeface="Courier New" charset="0"/>
                <a:cs typeface="Courier New" charset="0"/>
              </a:rPr>
              <a:t>&lt;Table&gt;.get-row </a:t>
            </a:r>
            <a:r>
              <a:rPr lang="en-US" sz="2400" spc="-6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spc="-600" dirty="0" smtClean="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Number) </a:t>
            </a:r>
            <a:r>
              <a:rPr lang="en-US" sz="2400" dirty="0" smtClean="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smtClean="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t>
            </a:r>
            <a:r>
              <a:rPr lang="en-US" sz="2400" i="1" dirty="0" smtClean="0">
                <a:solidFill>
                  <a:schemeClr val="bg1"/>
                </a:solidFill>
                <a:latin typeface="Helvetica" charset="0"/>
                <a:ea typeface="Helvetica" charset="0"/>
                <a:cs typeface="Helvetica" charset="0"/>
              </a:rPr>
              <a:t>argument</a:t>
            </a:r>
          </a:p>
          <a:p>
            <a:pPr marL="514350" indent="-514350">
              <a:buFont typeface="+mj-lt"/>
              <a:buAutoNum type="arabicPeriod" startAt="3"/>
            </a:pPr>
            <a:endParaRPr lang="en-US" sz="2400" i="1" dirty="0" smtClean="0">
              <a:solidFill>
                <a:schemeClr val="bg1"/>
              </a:solidFill>
              <a:latin typeface="Helvetica" charset="0"/>
              <a:ea typeface="Helvetica" charset="0"/>
              <a:cs typeface="Helvetica" charset="0"/>
            </a:endParaRPr>
          </a:p>
          <a:p>
            <a:pPr marL="0" indent="0" algn="ctr">
              <a:buNone/>
            </a:pPr>
            <a:r>
              <a:rPr lang="en-US" b="1" dirty="0" smtClean="0">
                <a:solidFill>
                  <a:schemeClr val="bg1"/>
                </a:solidFill>
                <a:latin typeface="Helvetica" charset="0"/>
                <a:ea typeface="Helvetica" charset="0"/>
                <a:cs typeface="Helvetica" charset="0"/>
              </a:rPr>
              <a:t>Complete page 17</a:t>
            </a:r>
            <a:endParaRPr lang="en-US" b="1" dirty="0">
              <a:solidFill>
                <a:schemeClr val="bg1"/>
              </a:solidFill>
              <a:latin typeface="Helvetica" charset="0"/>
              <a:ea typeface="Helvetica" charset="0"/>
              <a:cs typeface="Helvetica" charset="0"/>
            </a:endParaRP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a:xfrm>
            <a:off x="304800" y="1798638"/>
            <a:ext cx="8686800" cy="4525962"/>
          </a:xfrm>
        </p:spPr>
        <p:txBody>
          <a:bodyPr/>
          <a:lstStyle/>
          <a:p>
            <a:pPr marL="0" indent="0">
              <a:buNone/>
            </a:pPr>
            <a:r>
              <a:rPr lang="en-US" sz="1800" dirty="0" smtClean="0">
                <a:solidFill>
                  <a:schemeClr val="accent1"/>
                </a:solidFill>
                <a:latin typeface="Courier New" charset="0"/>
                <a:ea typeface="Courier New" charset="0"/>
                <a:cs typeface="Courier New" charset="0"/>
              </a:rPr>
              <a:t>&lt;</a:t>
            </a:r>
            <a:r>
              <a:rPr lang="en-US" sz="1800" dirty="0">
                <a:solidFill>
                  <a:schemeClr val="accent1"/>
                </a:solidFill>
                <a:latin typeface="Courier New" charset="0"/>
                <a:ea typeface="Courier New" charset="0"/>
                <a:cs typeface="Courier New" charset="0"/>
              </a:rPr>
              <a: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String, ascending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Boolean</a:t>
            </a:r>
            <a:r>
              <a:rPr lang="en-US" sz="18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sym typeface="Wingdings"/>
              </a:rPr>
              <a:t></a:t>
            </a:r>
            <a:r>
              <a:rPr lang="en-US" sz="1800" dirty="0" smtClean="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.order</a:t>
            </a:r>
            <a:r>
              <a:rPr lang="en-US" sz="1800" b="1" dirty="0" smtClean="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a:t>
            </a:r>
            <a:r>
              <a:rPr lang="en-US" sz="1800" dirty="0" smtClean="0">
                <a:solidFill>
                  <a:schemeClr val="accent1"/>
                </a:solidFill>
                <a:latin typeface="Courier New" charset="0"/>
                <a:ea typeface="Courier New" charset="0"/>
                <a:cs typeface="Courier New" charset="0"/>
              </a:rPr>
              <a:t>(test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(Row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Boolean)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Table</a:t>
            </a:r>
            <a:endParaRPr lang="en-US" sz="1800" dirty="0">
              <a:solidFill>
                <a:schemeClr val="accent1"/>
              </a:solidFill>
              <a:latin typeface="Courier New" charset="0"/>
              <a:ea typeface="Courier New" charset="0"/>
              <a:cs typeface="Courier New" charset="0"/>
            </a:endParaRP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&gt;.build-column</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err="1" smtClean="0">
                <a:solidFill>
                  <a:schemeClr val="accent1"/>
                </a:solidFill>
                <a:latin typeface="Courier New" charset="0"/>
                <a:ea typeface="Courier New" charset="0"/>
                <a:cs typeface="Courier New" charset="0"/>
              </a:rPr>
              <a:t>Str</a:t>
            </a:r>
            <a:r>
              <a:rPr lang="en-US" sz="1800" dirty="0" smtClean="0">
                <a:solidFill>
                  <a:schemeClr val="accent1"/>
                </a:solidFill>
                <a:latin typeface="Courier New" charset="0"/>
                <a:ea typeface="Courier New" charset="0"/>
                <a:cs typeface="Courier New" charset="0"/>
              </a:rPr>
              <a:t>, f</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.build</a:t>
            </a:r>
            <a:r>
              <a:rPr lang="en-US" sz="1800" b="1" dirty="0" smtClean="0">
                <a:solidFill>
                  <a:schemeClr val="accent1"/>
                </a:solidFill>
                <a:latin typeface="Courier New" charset="0"/>
                <a:ea typeface="Courier New" charset="0"/>
                <a:cs typeface="Courier New" charset="0"/>
              </a:rPr>
              <a:t>-column</a:t>
            </a:r>
            <a:r>
              <a:rPr lang="en-US" sz="1800" dirty="0" smtClean="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smtClean="0">
                <a:solidFill>
                  <a:schemeClr val="bg1"/>
                </a:solidFill>
                <a:latin typeface="Helvetica" charset="0"/>
                <a:ea typeface="Helvetica" charset="0"/>
                <a:cs typeface="Helvetica" charset="0"/>
              </a:rPr>
              <a:t>Methods can be </a:t>
            </a:r>
            <a:r>
              <a:rPr lang="en-US" sz="2400" u="sng" dirty="0" smtClean="0">
                <a:solidFill>
                  <a:schemeClr val="bg1"/>
                </a:solidFill>
                <a:latin typeface="Helvetica" charset="0"/>
                <a:ea typeface="Helvetica" charset="0"/>
                <a:cs typeface="Helvetica" charset="0"/>
              </a:rPr>
              <a:t>chained together</a:t>
            </a:r>
            <a:r>
              <a:rPr lang="en-US" sz="2400" dirty="0" smtClean="0">
                <a:solidFill>
                  <a:schemeClr val="bg1"/>
                </a:solidFill>
                <a:latin typeface="Helvetica" charset="0"/>
                <a:ea typeface="Helvetica" charset="0"/>
                <a:cs typeface="Helvetica" charset="0"/>
              </a:rPr>
              <a:t>:</a:t>
            </a: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r>
              <a:rPr lang="en-US" sz="1800" b="1" dirty="0"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r>
              <a:rPr lang="en-US" sz="1800" b="1" dirty="0" smtClean="0">
                <a:solidFill>
                  <a:schemeClr val="accent1"/>
                </a:solidFill>
                <a:latin typeface="Courier New" charset="0"/>
                <a:ea typeface="Courier New" charset="0"/>
                <a:cs typeface="Courier New" charset="0"/>
              </a:rPr>
              <a:t>.</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smtClean="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build-column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a:p>
            <a:pPr marL="0" indent="0" algn="ctr">
              <a:buNone/>
            </a:pPr>
            <a:r>
              <a:rPr lang="en-US" sz="2400" b="1" dirty="0" smtClean="0">
                <a:solidFill>
                  <a:schemeClr val="bg1"/>
                </a:solidFill>
                <a:latin typeface="Helvetica" charset="0"/>
                <a:ea typeface="Helvetica" charset="0"/>
                <a:cs typeface="Helvetica" charset="0"/>
              </a:rPr>
              <a:t>Turn to Page 18</a:t>
            </a:r>
            <a:r>
              <a:rPr lang="mr-IN" sz="2400" b="1" dirty="0" smtClean="0">
                <a:solidFill>
                  <a:schemeClr val="bg1"/>
                </a:solidFill>
                <a:latin typeface="Helvetica" charset="0"/>
                <a:ea typeface="Helvetica" charset="0"/>
                <a:cs typeface="Helvetica" charset="0"/>
              </a:rPr>
              <a:t>…</a:t>
            </a:r>
            <a:endParaRPr lang="en-US" sz="2400" b="1" dirty="0" smtClean="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a:t>
            </a:r>
            <a:r>
              <a:rPr lang="en-US" sz="1500" b="1" spc="-100" dirty="0" smtClean="0">
                <a:solidFill>
                  <a:schemeClr val="bg1"/>
                </a:solidFill>
                <a:latin typeface="Courier New" charset="0"/>
                <a:ea typeface="Courier New" charset="0"/>
                <a:cs typeface="Courier New" charset="0"/>
              </a:rPr>
              <a:t>et-kittens-tags</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Table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table of kittens, with nametags, sorted by age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874569885"/>
              </p:ext>
            </p:extLst>
          </p:nvPr>
        </p:nvGraphicFramePr>
        <p:xfrm>
          <a:off x="2057400" y="2812003"/>
          <a:ext cx="3111845" cy="1645920"/>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6.5</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48</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0.3</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7.4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794679360"/>
              </p:ext>
            </p:extLst>
          </p:nvPr>
        </p:nvGraphicFramePr>
        <p:xfrm>
          <a:off x="5854699" y="3090291"/>
          <a:ext cx="3136901" cy="731520"/>
        </p:xfrm>
        <a:graphic>
          <a:graphicData uri="http://schemas.openxmlformats.org/drawingml/2006/table">
            <a:tbl>
              <a:tblPr firstRow="1" firstCol="1" bandRow="1">
                <a:tableStyleId>{2D5ABB26-0587-4C30-8999-92F81FD0307C}</a:tableStyleId>
              </a:tblPr>
              <a:tblGrid>
                <a:gridCol w="397036"/>
                <a:gridCol w="457385"/>
                <a:gridCol w="285866"/>
                <a:gridCol w="343039"/>
                <a:gridCol w="285866"/>
                <a:gridCol w="400212"/>
                <a:gridCol w="400212"/>
                <a:gridCol w="567285"/>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age</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fixed</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legs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weight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adopt</a:t>
                      </a:r>
                      <a:endParaRPr lang="en-US" sz="1200" b="1"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1</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6.5</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3.2</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r>
              <a:rPr lang="en-US" sz="1500" dirty="0" smtClean="0">
                <a:solidFill>
                  <a:schemeClr val="bg1"/>
                </a:solidFill>
                <a:latin typeface="Courier New" charset="0"/>
                <a:ea typeface="Courier New" charset="0"/>
                <a:cs typeface="Courier New" charset="0"/>
              </a:rPr>
              <a:t>”)</a:t>
            </a:r>
            <a:endParaRPr lang="en-US" sz="1500" dirty="0">
              <a:solidFill>
                <a:schemeClr val="bg1"/>
              </a:solidFill>
              <a:latin typeface="Courier New" charset="0"/>
              <a:ea typeface="Courier New" charset="0"/>
              <a:cs typeface="Courier New" charset="0"/>
            </a:endParaRP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34DDC-5CDB-4F54-8809-F106EEDBA324}"/>
              </a:ext>
            </a:extLst>
          </p:cNvPr>
          <p:cNvSpPr>
            <a:spLocks noGrp="1"/>
          </p:cNvSpPr>
          <p:nvPr>
            <p:ph type="title"/>
          </p:nvPr>
        </p:nvSpPr>
        <p:spPr/>
        <p:txBody>
          <a:bodyPr/>
          <a:lstStyle/>
          <a:p>
            <a:r>
              <a:rPr lang="en-US" dirty="0" smtClean="0"/>
              <a:t>Table Plan Practice</a:t>
            </a:r>
            <a:endParaRPr lang="en-US" dirty="0"/>
          </a:p>
        </p:txBody>
      </p:sp>
      <p:sp>
        <p:nvSpPr>
          <p:cNvPr id="3" name="Content Placeholder 2">
            <a:extLst>
              <a:ext uri="{FF2B5EF4-FFF2-40B4-BE49-F238E27FC236}">
                <a16:creationId xmlns="" xmlns:a16="http://schemas.microsoft.com/office/drawing/2014/main" id="{394114E3-2494-4EA9-BA93-90C5BF643193}"/>
              </a:ext>
            </a:extLst>
          </p:cNvPr>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Complete pages 19-21</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r>
              <a:rPr lang="en-US" altLang="en-US" dirty="0" smtClean="0">
                <a:latin typeface="Helvetica" charset="0"/>
                <a:ea typeface="ＭＳ Ｐゴシック" charset="-128"/>
                <a:cs typeface="Helvetica" charset="0"/>
              </a:rPr>
              <a:t>)</a:t>
            </a:r>
          </a:p>
          <a:p>
            <a:pPr marL="457200" indent="-457200" eaLnBrk="1" hangingPunct="1">
              <a:lnSpc>
                <a:spcPct val="150000"/>
              </a:lnSpc>
              <a:buFont typeface="+mj-lt"/>
              <a:buAutoNum type="arabicPeriod"/>
            </a:pPr>
            <a:r>
              <a:rPr lang="en-US" altLang="en-US" sz="2400" i="1" dirty="0" smtClean="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22.</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Quantity</a:t>
            </a:r>
            <a:endParaRPr lang="en-US" dirty="0"/>
          </a:p>
        </p:txBody>
      </p:sp>
      <p:sp>
        <p:nvSpPr>
          <p:cNvPr id="3" name="Content Placeholder 2"/>
          <p:cNvSpPr>
            <a:spLocks noGrp="1"/>
          </p:cNvSpPr>
          <p:nvPr>
            <p:ph idx="1"/>
          </p:nvPr>
        </p:nvSpPr>
        <p:spPr/>
        <p:txBody>
          <a:bodyPr/>
          <a:lstStyle/>
          <a:p>
            <a:r>
              <a:rPr lang="en-US" dirty="0" smtClean="0"/>
              <a:t>Complete Page 25</a:t>
            </a:r>
          </a:p>
          <a:p>
            <a:r>
              <a:rPr lang="en-US" dirty="0" smtClean="0"/>
              <a:t>Complete Page 26</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a:t>
            </a:r>
            <a:r>
              <a:rPr lang="en-US" sz="2400" dirty="0" smtClean="0">
                <a:latin typeface="Arial" panose="020B0604020202020204" pitchFamily="34" charset="0"/>
                <a:cs typeface="Arial" panose="020B0604020202020204" pitchFamily="34" charset="0"/>
                <a:hlinkClick r:id="rId2"/>
              </a:rPr>
              <a:t>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 xmlns:a16="http://schemas.microsoft.com/office/drawing/2014/main"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smtClean="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values: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a:t>
            </a:r>
            <a:r>
              <a:rPr lang="en-US" dirty="0" smtClean="0">
                <a:solidFill>
                  <a:srgbClr val="555555"/>
                </a:solidFill>
                <a:latin typeface="Courier New" charset="0"/>
                <a:ea typeface="Courier New" charset="0"/>
                <a:cs typeface="Courier New" charset="0"/>
              </a:rPr>
              <a:t>ie-chart(</a:t>
            </a:r>
            <a:r>
              <a:rPr lang="en-US" dirty="0" smtClean="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smtClean="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Turn to page 27, and write the Contract and Purpose</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The result can be an </a:t>
            </a:r>
            <a:r>
              <a:rPr lang="en-US" sz="2400" i="1" dirty="0" smtClean="0">
                <a:latin typeface="Arial" panose="020B0604020202020204" pitchFamily="34" charset="0"/>
                <a:ea typeface="Arial" charset="0"/>
                <a:cs typeface="Arial" panose="020B0604020202020204" pitchFamily="34" charset="0"/>
              </a:rPr>
              <a:t>Image!</a:t>
            </a:r>
            <a:r>
              <a:rPr lang="en-US" sz="2400" dirty="0" smtClean="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a:t>
            </a:r>
            <a:r>
              <a:rPr lang="en-US" sz="2200" dirty="0" smtClean="0">
                <a:latin typeface="Arial" charset="0"/>
                <a:ea typeface="Arial" charset="0"/>
                <a:cs typeface="Arial" charset="0"/>
              </a:rPr>
              <a:t>Sample tables</a:t>
            </a:r>
            <a:r>
              <a:rPr lang="en-US" sz="2200" dirty="0">
                <a:latin typeface="Arial" charset="0"/>
                <a:ea typeface="Arial" charset="0"/>
                <a:cs typeface="Arial" charset="0"/>
              </a:rPr>
              <a:t>.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a:t>
            </a:r>
            <a:r>
              <a:rPr lang="en-US" sz="2200" dirty="0" smtClean="0">
                <a:latin typeface="Arial" charset="0"/>
                <a:ea typeface="Arial" charset="0"/>
                <a:cs typeface="Arial" charset="0"/>
              </a:rPr>
              <a:t>sample table </a:t>
            </a:r>
            <a:r>
              <a:rPr lang="en-US" sz="2200" dirty="0">
                <a:latin typeface="Arial" charset="0"/>
                <a:ea typeface="Arial" charset="0"/>
                <a:cs typeface="Arial" charset="0"/>
              </a:rPr>
              <a:t>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a:t>
            </a:r>
            <a:r>
              <a:rPr lang="en-US" sz="1600" dirty="0" smtClean="0">
                <a:latin typeface="Arial" charset="0"/>
                <a:ea typeface="Arial" charset="0"/>
                <a:cs typeface="Arial" charset="0"/>
              </a:rPr>
              <a:t>filtered (both </a:t>
            </a:r>
            <a:r>
              <a:rPr lang="en-US" sz="1600" dirty="0">
                <a:latin typeface="Arial" charset="0"/>
                <a:ea typeface="Arial" charset="0"/>
                <a:cs typeface="Arial" charset="0"/>
              </a:rPr>
              <a:t>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smtClean="0">
                <a:latin typeface="Arial" charset="0"/>
                <a:ea typeface="Arial" charset="0"/>
                <a:cs typeface="Arial" charset="0"/>
              </a:rPr>
              <a:t>Complete Page 28, Practice on 29</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smtClean="0">
                <a:latin typeface="Arial" charset="0"/>
                <a:ea typeface="Arial" charset="0"/>
                <a:cs typeface="Arial" charset="0"/>
              </a:rPr>
              <a:t>Feel free to use the blank Table Plans on Pages 29-31!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Write up your findings on Page 32</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p:txBody>
          <a:bodyPr/>
          <a:lstStyle/>
          <a:p>
            <a:pPr marL="0" indent="0">
              <a:buNone/>
            </a:pPr>
            <a:r>
              <a:rPr lang="en-US" sz="3600" b="1" dirty="0"/>
              <a:t>According to the Animal Shelter Bureau, the average pet waits 6 weeks to be adopted</a:t>
            </a:r>
            <a:r>
              <a:rPr lang="en-US" sz="3600" b="1" dirty="0" smtClean="0"/>
              <a:t>.</a:t>
            </a:r>
          </a:p>
          <a:p>
            <a:endParaRPr lang="en-US" dirty="0"/>
          </a:p>
          <a:p>
            <a:pPr marL="0" indent="0" algn="r">
              <a:buNone/>
            </a:pPr>
            <a:r>
              <a:rPr lang="en-US" i="1" dirty="0"/>
              <a:t>Does that mean most pets wait more than a month to find homes? Why or why not</a:t>
            </a:r>
            <a:r>
              <a:rPr lang="en-US" i="1" dirty="0" smtClean="0"/>
              <a:t>?</a:t>
            </a:r>
          </a:p>
          <a:p>
            <a:pPr marL="0" indent="0" algn="r">
              <a:buNone/>
            </a:pPr>
            <a:endParaRPr lang="en-US" i="1" dirty="0"/>
          </a:p>
          <a:p>
            <a:pPr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eaLnBrk="1" hangingPunct="1">
              <a:spcBef>
                <a:spcPts val="0"/>
              </a:spcBef>
              <a:spcAft>
                <a:spcPts val="1200"/>
              </a:spcAft>
              <a:buClr>
                <a:srgbClr val="4C4C4C"/>
              </a:buClr>
              <a:buSzTx/>
            </a:pPr>
            <a:r>
              <a:rPr lang="en-US" sz="2200" dirty="0"/>
              <a:t>Summarizing columns (GPA, Credit Score, Pass Rates</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a:t>
            </a:r>
            <a:r>
              <a:rPr lang="en-US" sz="2100" dirty="0" smtClean="0">
                <a:latin typeface="Arial" charset="0"/>
                <a:ea typeface="Arial" charset="0"/>
                <a:cs typeface="Arial" charset="0"/>
              </a:rPr>
              <a:t>the Sum, </a:t>
            </a:r>
            <a:r>
              <a:rPr lang="en-US" sz="2100" dirty="0">
                <a:latin typeface="Arial" charset="0"/>
                <a:ea typeface="Arial" charset="0"/>
                <a:cs typeface="Arial" charset="0"/>
              </a:rPr>
              <a:t>divided by the L</a:t>
            </a:r>
            <a:r>
              <a:rPr lang="en-US" sz="2100" dirty="0" smtClean="0">
                <a:latin typeface="Arial" charset="0"/>
                <a:ea typeface="Arial" charset="0"/>
                <a:cs typeface="Arial" charset="0"/>
              </a:rPr>
              <a:t>ength </a:t>
            </a:r>
            <a:r>
              <a:rPr lang="en-US" sz="2100" dirty="0">
                <a:latin typeface="Arial" charset="0"/>
                <a:ea typeface="Arial" charset="0"/>
                <a:cs typeface="Arial" charset="0"/>
              </a:rPr>
              <a:t>of the list.</a:t>
            </a:r>
          </a:p>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smtClean="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smtClean="0">
                <a:latin typeface="Arial" charset="0"/>
                <a:ea typeface="Arial" charset="0"/>
                <a:cs typeface="Arial" charset="0"/>
              </a:rPr>
              <a:t>Pyret</a:t>
            </a:r>
            <a:r>
              <a:rPr lang="en-US" sz="2100" dirty="0" smtClean="0">
                <a:latin typeface="Arial" charset="0"/>
                <a:ea typeface="Arial" charset="0"/>
                <a:cs typeface="Arial" charset="0"/>
              </a:rPr>
              <a:t> has a </a:t>
            </a:r>
            <a:r>
              <a:rPr lang="en-US" sz="2100" dirty="0" smtClean="0">
                <a:latin typeface="Courier New" charset="0"/>
                <a:ea typeface="Courier New" charset="0"/>
                <a:cs typeface="Courier New" charset="0"/>
              </a:rPr>
              <a:t>mean</a:t>
            </a:r>
            <a:r>
              <a:rPr lang="en-US" sz="2100" dirty="0" smtClean="0">
                <a:latin typeface="Arial" charset="0"/>
                <a:ea typeface="Arial" charset="0"/>
                <a:cs typeface="Arial" charset="0"/>
              </a:rPr>
              <a:t> function for tables!</a:t>
            </a:r>
            <a:endParaRPr lang="en-US" sz="2100" dirty="0">
              <a:latin typeface="Arial" charset="0"/>
              <a:ea typeface="Arial" charset="0"/>
              <a:cs typeface="Arial" charset="0"/>
            </a:endParaRPr>
          </a:p>
          <a:p>
            <a:pPr eaLnBrk="1" hangingPunct="1">
              <a:spcBef>
                <a:spcPts val="0"/>
              </a:spcBef>
              <a:spcAft>
                <a:spcPts val="0"/>
              </a:spcAft>
              <a:buClr>
                <a:srgbClr val="4C4C4C"/>
              </a:buClr>
              <a:buSzTx/>
              <a:buNone/>
            </a:pPr>
            <a:r>
              <a:rPr lang="en-US" sz="2100" dirty="0" smtClean="0">
                <a:solidFill>
                  <a:schemeClr val="accent1"/>
                </a:solidFill>
                <a:latin typeface="Courier New" charset="0"/>
                <a:ea typeface="Courier New" charset="0"/>
                <a:cs typeface="Courier New" charset="0"/>
              </a:rPr>
              <a:t>mean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mean(animals-table,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a:t>
            </a:r>
            <a:r>
              <a:rPr lang="en-US" sz="2100" dirty="0" smtClean="0">
                <a:latin typeface="Arial" charset="0"/>
                <a:ea typeface="Arial" charset="0"/>
                <a:cs typeface="Arial" charset="0"/>
              </a:rPr>
              <a:t>sorted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If there is no “middle”, take the mean of the “middle two”</a:t>
            </a:r>
            <a:endParaRPr lang="en-US" sz="2100" dirty="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median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smtClean="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smtClean="0">
                <a:latin typeface="Arial" charset="0"/>
                <a:ea typeface="Arial" charset="0"/>
                <a:cs typeface="Arial" charset="0"/>
              </a:rPr>
              <a:t>Write your answer on Page 35</a:t>
            </a:r>
            <a:endParaRPr lang="en-US" sz="2100" dirty="0">
              <a:latin typeface="Arial" charset="0"/>
              <a:ea typeface="Arial" charset="0"/>
              <a:cs typeface="Arial" charset="0"/>
            </a:endParaRP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smtClean="0">
                <a:latin typeface="Arial" charset="0"/>
                <a:ea typeface="Arial" charset="0"/>
                <a:cs typeface="Arial" charset="0"/>
              </a:rPr>
              <a:t>Modes </a:t>
            </a:r>
            <a:r>
              <a:rPr lang="en-US" sz="2100" dirty="0" smtClean="0">
                <a:latin typeface="Arial" charset="0"/>
                <a:ea typeface="Arial" charset="0"/>
                <a:cs typeface="Arial" charset="0"/>
              </a:rPr>
              <a:t>are the “most repeated” </a:t>
            </a:r>
            <a:r>
              <a:rPr lang="en-US" sz="2100" dirty="0">
                <a:latin typeface="Arial" charset="0"/>
                <a:ea typeface="Arial" charset="0"/>
                <a:cs typeface="Arial" charset="0"/>
              </a:rPr>
              <a:t>value </a:t>
            </a:r>
            <a:r>
              <a:rPr lang="en-US" sz="2100" dirty="0" smtClean="0">
                <a:latin typeface="Arial" charset="0"/>
                <a:ea typeface="Arial" charset="0"/>
                <a:cs typeface="Arial" charset="0"/>
              </a:rPr>
              <a:t>in a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a:t>
            </a:r>
            <a:r>
              <a:rPr lang="en-US" sz="2100" dirty="0" smtClean="0">
                <a:solidFill>
                  <a:schemeClr val="accent1"/>
                </a:solidFill>
                <a:latin typeface="Arial" charset="0"/>
                <a:ea typeface="Arial" charset="0"/>
                <a:cs typeface="Arial" charset="0"/>
              </a:rPr>
              <a:t>3, 1</a:t>
            </a:r>
            <a:r>
              <a:rPr lang="en-US" sz="2100" dirty="0">
                <a:solidFill>
                  <a:schemeClr val="accent1"/>
                </a:solidFill>
                <a:latin typeface="Arial" charset="0"/>
                <a:ea typeface="Arial" charset="0"/>
                <a:cs typeface="Arial" charset="0"/>
              </a:rPr>
              <a:t>, 4, </a:t>
            </a:r>
            <a:r>
              <a:rPr lang="en-US" sz="2100" dirty="0" smtClean="0">
                <a:solidFill>
                  <a:schemeClr val="accent1"/>
                </a:solidFill>
                <a:latin typeface="Arial" charset="0"/>
                <a:ea typeface="Arial" charset="0"/>
                <a:cs typeface="Arial" charset="0"/>
              </a:rPr>
              <a:t>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no modes: </a:t>
            </a:r>
            <a:r>
              <a:rPr lang="en-US" sz="2100" dirty="0" smtClean="0">
                <a:solidFill>
                  <a:schemeClr val="accent1"/>
                </a:solidFill>
                <a:latin typeface="Arial" charset="0"/>
                <a:ea typeface="Arial" charset="0"/>
                <a:cs typeface="Arial" charset="0"/>
              </a:rPr>
              <a:t>5</a:t>
            </a:r>
            <a:r>
              <a:rPr lang="en-US" sz="2100" dirty="0">
                <a:solidFill>
                  <a:schemeClr val="accent1"/>
                </a:solidFill>
                <a:latin typeface="Arial" charset="0"/>
                <a:ea typeface="Arial" charset="0"/>
                <a:cs typeface="Arial" charset="0"/>
              </a:rPr>
              <a:t>,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modes</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a:t>
            </a:r>
            <a:r>
              <a:rPr lang="en-US" sz="2100" b="1" dirty="0" smtClean="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modes(animals-table,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 you think?</a:t>
            </a:r>
            <a:endParaRPr lang="en-US" dirty="0"/>
          </a:p>
        </p:txBody>
      </p:sp>
      <p:sp>
        <p:nvSpPr>
          <p:cNvPr id="4" name="Rectangle 3"/>
          <p:cNvSpPr>
            <a:spLocks noChangeArrowheads="1"/>
          </p:cNvSpPr>
          <p:nvPr/>
        </p:nvSpPr>
        <p:spPr bwMode="auto">
          <a:xfrm>
            <a:off x="304800" y="1819275"/>
            <a:ext cx="8610600" cy="4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lnSpc>
                <a:spcPct val="150000"/>
              </a:lnSpc>
              <a:tabLst>
                <a:tab pos="1655763" algn="l"/>
                <a:tab pos="2227263" algn="l"/>
                <a:tab pos="4746625" algn="l"/>
              </a:tabLst>
            </a:pPr>
            <a:r>
              <a:rPr lang="en-US" b="1" i="1" dirty="0" smtClean="0"/>
              <a:t>According </a:t>
            </a:r>
            <a:r>
              <a:rPr lang="en-US" b="1" i="1" dirty="0"/>
              <a:t>to the US Census Bureau, the average American household earned more than $45,000 in 2003 - more than 3x the poverty line that year. </a:t>
            </a:r>
            <a:endParaRPr lang="en-US" b="1" i="1" dirty="0" smtClean="0"/>
          </a:p>
          <a:p>
            <a:pPr marL="12700">
              <a:lnSpc>
                <a:spcPct val="150000"/>
              </a:lnSpc>
              <a:tabLst>
                <a:tab pos="1655763" algn="l"/>
                <a:tab pos="2227263" algn="l"/>
                <a:tab pos="4746625" algn="l"/>
              </a:tabLst>
            </a:pPr>
            <a:endParaRPr lang="en-US" b="1" i="1" dirty="0" smtClean="0"/>
          </a:p>
          <a:p>
            <a:pPr algn="r">
              <a:lnSpc>
                <a:spcPct val="150000"/>
              </a:lnSpc>
            </a:pPr>
            <a:r>
              <a:rPr lang="en-US" sz="2400" i="1" dirty="0" smtClean="0"/>
              <a:t>Does </a:t>
            </a:r>
            <a:r>
              <a:rPr lang="en-US" sz="2400" i="1" dirty="0"/>
              <a:t>that mean only a small </a:t>
            </a:r>
            <a:r>
              <a:rPr lang="en-US" sz="2400" i="1" dirty="0" smtClean="0"/>
              <a:t>percentage </a:t>
            </a:r>
            <a:r>
              <a:rPr lang="en-US" sz="2400" i="1" dirty="0"/>
              <a:t>of Americans were in poverty that year</a:t>
            </a:r>
            <a:r>
              <a:rPr lang="en-US" sz="2400" i="1"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dirty="0" smtClean="0"/>
              <a:t>Plotting values on a number line</a:t>
            </a:r>
          </a:p>
          <a:p>
            <a:r>
              <a:rPr lang="en-US" dirty="0" smtClean="0"/>
              <a:t>The </a:t>
            </a:r>
            <a:r>
              <a:rPr lang="en-US" b="1" dirty="0" smtClean="0"/>
              <a:t>median</a:t>
            </a:r>
            <a:r>
              <a:rPr lang="en-US" dirty="0" smtClean="0"/>
              <a:t> defines two halves</a:t>
            </a:r>
          </a:p>
          <a:p>
            <a:r>
              <a:rPr lang="en-US" dirty="0" smtClean="0"/>
              <a:t>The </a:t>
            </a:r>
            <a:r>
              <a:rPr lang="en-US" i="1" dirty="0" smtClean="0"/>
              <a:t>medians of the halves </a:t>
            </a:r>
            <a:r>
              <a:rPr lang="en-US" dirty="0" smtClean="0"/>
              <a:t>defines two </a:t>
            </a:r>
            <a:r>
              <a:rPr lang="en-US" b="1" dirty="0" smtClean="0"/>
              <a:t>quartiles</a:t>
            </a:r>
            <a:endParaRPr lang="en-US"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smtClean="0">
                    <a:solidFill>
                      <a:schemeClr val="tx1">
                        <a:lumMod val="50000"/>
                      </a:schemeClr>
                    </a:solidFill>
                  </a:rPr>
                  <a:t>Min</a:t>
                </a:r>
                <a:endParaRPr lang="en-US" sz="1600" b="1" dirty="0">
                  <a:solidFill>
                    <a:schemeClr val="tx1">
                      <a:lumMod val="50000"/>
                    </a:schemeClr>
                  </a:solidFill>
                </a:endParaRP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smtClean="0">
                    <a:solidFill>
                      <a:schemeClr val="tx1">
                        <a:lumMod val="50000"/>
                      </a:schemeClr>
                    </a:solidFill>
                  </a:rPr>
                  <a:t>Max</a:t>
                </a:r>
                <a:endParaRPr lang="en-US" sz="1600" b="1" dirty="0">
                  <a:solidFill>
                    <a:schemeClr val="tx1">
                      <a:lumMod val="50000"/>
                    </a:schemeClr>
                  </a:solidFill>
                </a:endParaRP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smtClean="0">
                  <a:solidFill>
                    <a:schemeClr val="tx1">
                      <a:lumMod val="50000"/>
                    </a:schemeClr>
                  </a:solidFill>
                </a:rPr>
                <a:t>Median</a:t>
              </a:r>
              <a:endParaRPr lang="en-US" sz="1600" b="1" dirty="0">
                <a:solidFill>
                  <a:schemeClr val="tx1">
                    <a:lumMod val="50000"/>
                  </a:schemeClr>
                </a:solidFill>
              </a:endParaRP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smtClean="0">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smtClean="0">
                  <a:solidFill>
                    <a:schemeClr val="tx1">
                      <a:lumMod val="50000"/>
                    </a:schemeClr>
                  </a:solidFill>
                </a:rPr>
                <a:t>Q3</a:t>
              </a:r>
              <a:endParaRPr lang="en-US" sz="1600" b="1" dirty="0">
                <a:solidFill>
                  <a:schemeClr val="tx1">
                    <a:lumMod val="50000"/>
                  </a:schemeClr>
                </a:solidFill>
              </a:endParaRP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smtClean="0">
                  <a:solidFill>
                    <a:sysClr val="windowText" lastClr="000000"/>
                  </a:solidFill>
                </a:rPr>
                <a:t>Interquartile Range</a:t>
              </a:r>
              <a:endParaRPr lang="en-US" sz="1400" b="1" dirty="0">
                <a:solidFill>
                  <a:sysClr val="windowText" lastClr="000000"/>
                </a:solidFill>
              </a:endParaRP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smtClean="0">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sz="2400" b="1" dirty="0" smtClean="0"/>
              <a:t>Five-Number Summary</a:t>
            </a:r>
          </a:p>
          <a:p>
            <a:pPr lvl="1"/>
            <a:r>
              <a:rPr lang="en-US" dirty="0" smtClean="0"/>
              <a:t>Min, Max, Median (Q2), Q1 and Q3</a:t>
            </a:r>
          </a:p>
          <a:p>
            <a:pPr lvl="1"/>
            <a:r>
              <a:rPr lang="en-US" dirty="0" smtClean="0"/>
              <a:t>Write this on Page 35</a:t>
            </a:r>
          </a:p>
          <a:p>
            <a:endParaRPr lang="en-US" dirty="0" smtClean="0"/>
          </a:p>
          <a:p>
            <a:r>
              <a:rPr lang="en-US" sz="2400" dirty="0" smtClean="0"/>
              <a:t>All we need to make a box-plot!</a:t>
            </a:r>
          </a:p>
          <a:p>
            <a:endParaRPr lang="en-US" sz="2400" dirty="0" smtClean="0"/>
          </a:p>
          <a:p>
            <a:pPr eaLnBrk="1" hangingPunct="1">
              <a:spcBef>
                <a:spcPts val="0"/>
              </a:spcBef>
              <a:spcAft>
                <a:spcPts val="600"/>
              </a:spcAft>
              <a:buClr>
                <a:srgbClr val="4C4C4C"/>
              </a:buClr>
              <a:buSzTx/>
              <a:buNone/>
            </a:pPr>
            <a:r>
              <a:rPr lang="en-US" sz="2400" dirty="0" smtClean="0">
                <a:solidFill>
                  <a:schemeClr val="accent1"/>
                </a:solidFill>
                <a:latin typeface="Courier New" charset="0"/>
                <a:ea typeface="Courier New" charset="0"/>
                <a:cs typeface="Courier New" charset="0"/>
              </a:rPr>
              <a:t>box-plot</a:t>
            </a:r>
            <a:r>
              <a:rPr lang="en-US" sz="2400" kern="600" spc="-3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a:t>
            </a:r>
            <a:r>
              <a:rPr lang="en-US" sz="2400" dirty="0">
                <a:solidFill>
                  <a:schemeClr val="accent1"/>
                </a:solidFill>
                <a:latin typeface="Courier New" charset="0"/>
                <a:ea typeface="Courier New" charset="0"/>
                <a:cs typeface="Courier New" charset="0"/>
              </a:rPr>
              <a:t>(t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Table, col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String)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Image</a:t>
            </a:r>
            <a:endParaRPr lang="en-US" sz="2400" dirty="0">
              <a:solidFill>
                <a:schemeClr val="accent1"/>
              </a:solidFill>
              <a:latin typeface="Courier New" charset="0"/>
              <a:ea typeface="Courier New" charset="0"/>
              <a:cs typeface="Courier New" charset="0"/>
              <a:sym typeface="Wingdings"/>
            </a:endParaRP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a:t>
            </a:r>
            <a:r>
              <a:rPr lang="en-US" dirty="0" smtClean="0">
                <a:solidFill>
                  <a:schemeClr val="accent1"/>
                </a:solidFill>
                <a:latin typeface="Courier New" charset="0"/>
                <a:ea typeface="Courier New" charset="0"/>
                <a:cs typeface="Courier New" charset="0"/>
                <a:sym typeface="Wingdings"/>
              </a:rPr>
              <a:t>ox-plot(animals-table, </a:t>
            </a:r>
            <a:r>
              <a:rPr lang="en-US" dirty="0">
                <a:solidFill>
                  <a:schemeClr val="accent1"/>
                </a:solidFill>
                <a:latin typeface="Courier New" charset="0"/>
                <a:ea typeface="Courier New" charset="0"/>
                <a:cs typeface="Courier New" charset="0"/>
                <a:sym typeface="Wingdings"/>
              </a:rPr>
              <a:t>“weeks”)</a:t>
            </a:r>
          </a:p>
          <a:p>
            <a:r>
              <a:rPr lang="en-US" sz="2400" dirty="0" smtClean="0"/>
              <a:t>Sketch this on Page 35</a:t>
            </a:r>
            <a:endParaRPr lang="en-US" sz="2400"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36</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smtClean="0">
                <a:solidFill>
                  <a:schemeClr val="bg1"/>
                </a:solidFill>
                <a:latin typeface="Courier New" charset="0"/>
                <a:ea typeface="Courier New" charset="0"/>
                <a:cs typeface="Courier New" charset="0"/>
              </a:rPr>
              <a:t>Image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box-plot of the ages for dogs in the animals table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330926">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name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species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age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fixed</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legs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weight</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adopt</a:t>
                      </a:r>
                      <a:endParaRPr lang="en-US" sz="900" b="1" spc="-50" baseline="0" dirty="0">
                        <a:solidFill>
                          <a:sysClr val="windowText" lastClr="000000"/>
                        </a:solidFill>
                        <a:effectLst/>
                        <a:latin typeface="Courier New" charset="0"/>
                        <a:ea typeface="Courier New" charset="0"/>
                        <a:cs typeface="Courier New"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box-plot(t,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3</a:t>
            </a:r>
            <a:endParaRPr lang="en-US" sz="1500" b="1" spc="-100" dirty="0">
              <a:solidFill>
                <a:schemeClr val="bg1"/>
              </a:solidFill>
              <a:latin typeface="Courier New" charset="0"/>
              <a:ea typeface="Courier New" charset="0"/>
              <a:cs typeface="Courier New" charset="0"/>
            </a:endParaRP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Your dataset</a:t>
            </a:r>
            <a:endParaRPr lang="en-US"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smtClean="0">
                <a:latin typeface="Arial" charset="0"/>
                <a:ea typeface="Arial" charset="0"/>
                <a:cs typeface="Arial" charset="0"/>
              </a:rPr>
              <a:t>For practice, complete Page 37</a:t>
            </a:r>
          </a:p>
          <a:p>
            <a:pPr marL="342900" indent="-342900" eaLnBrk="1" hangingPunct="1">
              <a:spcAft>
                <a:spcPts val="1800"/>
              </a:spcAft>
              <a:buClr>
                <a:srgbClr val="4C4C4C"/>
              </a:buClr>
              <a:buSzTx/>
            </a:pPr>
            <a:r>
              <a:rPr lang="en-US" sz="2400" dirty="0" smtClean="0">
                <a:latin typeface="Arial" charset="0"/>
                <a:ea typeface="Arial" charset="0"/>
                <a:cs typeface="Arial" charset="0"/>
              </a:rPr>
              <a:t>Explore Center and Variation for your data on Page 38</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smtClean="0">
                <a:latin typeface="Arial" charset="0"/>
                <a:ea typeface="Arial" charset="0"/>
                <a:cs typeface="Arial" charset="0"/>
              </a:rPr>
              <a:t>How else can we visualize variation</a:t>
            </a:r>
            <a:r>
              <a:rPr lang="mr-IN" sz="2400" i="1" dirty="0" smtClean="0">
                <a:latin typeface="Arial" charset="0"/>
                <a:ea typeface="Arial" charset="0"/>
                <a:cs typeface="Arial" charset="0"/>
              </a:rPr>
              <a:t>…</a:t>
            </a:r>
            <a:r>
              <a:rPr lang="en-US" sz="2400" i="1" dirty="0" smtClean="0">
                <a:latin typeface="Arial" charset="0"/>
                <a:ea typeface="Arial" charset="0"/>
                <a:cs typeface="Arial" charset="0"/>
              </a:rPr>
              <a:t>?</a:t>
            </a:r>
            <a:endParaRPr 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Complete Page 42</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 are the two charts measuring?</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These charts visualize the </a:t>
            </a:r>
            <a:r>
              <a:rPr lang="en-US" altLang="en-US" sz="2200" i="1" dirty="0" smtClean="0">
                <a:latin typeface="Arial" charset="0"/>
                <a:ea typeface="Arial" charset="0"/>
                <a:cs typeface="Arial" charset="0"/>
              </a:rPr>
              <a:t>frequency</a:t>
            </a:r>
            <a:r>
              <a:rPr lang="en-US" altLang="en-US" sz="2200" dirty="0" smtClean="0">
                <a:latin typeface="Arial" charset="0"/>
                <a:ea typeface="Arial" charset="0"/>
                <a:cs typeface="Arial" charset="0"/>
              </a:rPr>
              <a:t> with which certain values appear in our dataset!</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 xmlns:a16="http://schemas.microsoft.com/office/drawing/2014/main"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smtClean="0">
                <a:solidFill>
                  <a:schemeClr val="accent1"/>
                </a:solidFill>
                <a:latin typeface="Courier New" charset="0"/>
                <a:ea typeface="Courier New" charset="0"/>
                <a:cs typeface="Courier New" charset="0"/>
              </a:rPr>
              <a:t>freq</a:t>
            </a:r>
            <a:r>
              <a:rPr lang="en-US" sz="1900" spc="-100" dirty="0" smtClean="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values</a:t>
            </a:r>
            <a:r>
              <a:rPr lang="en-US" sz="18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900" spc="-100" dirty="0" smtClean="0">
                <a:solidFill>
                  <a:schemeClr val="accent1"/>
                </a:solidFill>
                <a:latin typeface="Courier New" charset="0"/>
                <a:ea typeface="Courier New" charset="0"/>
                <a:cs typeface="Courier New" charset="0"/>
              </a:rPr>
              <a:t>histogram </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(t</a:t>
            </a:r>
            <a:r>
              <a:rPr lang="en-US" sz="1900" spc="-600" dirty="0" smtClean="0">
                <a:solidFill>
                  <a:schemeClr val="accent1"/>
                </a:solidFill>
                <a:latin typeface="Courier New" charset="0"/>
                <a:ea typeface="Courier New" charset="0"/>
                <a:cs typeface="Courier New" charset="0"/>
              </a:rPr>
              <a:t>::</a:t>
            </a:r>
            <a:r>
              <a:rPr lang="en-US" sz="19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Table, labels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values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bin-width</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Num</a:t>
            </a:r>
            <a:r>
              <a:rPr lang="en-US" sz="1900" spc="-1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sym typeface="Wingdings"/>
              </a:rPr>
              <a:t></a:t>
            </a:r>
            <a:r>
              <a:rPr lang="en-US" sz="1900" spc="-100" dirty="0" err="1" smtClean="0">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a:t>
            </a:r>
            <a:r>
              <a:rPr lang="en-US" sz="2200" dirty="0" smtClean="0">
                <a:latin typeface="Arial" charset="0"/>
                <a:ea typeface="Arial" charset="0"/>
                <a:cs typeface="Arial" charset="0"/>
              </a:rPr>
              <a:t>last argument </a:t>
            </a:r>
            <a:r>
              <a:rPr lang="en-US" sz="2200" dirty="0">
                <a:latin typeface="Arial" charset="0"/>
                <a:ea typeface="Arial" charset="0"/>
                <a:cs typeface="Arial" charset="0"/>
              </a:rPr>
              <a:t>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r>
              <a:rPr lang="en-US" sz="2200" dirty="0" smtClean="0">
                <a:latin typeface="Arial" charset="0"/>
                <a:ea typeface="Arial" charset="0"/>
                <a:cs typeface="Arial" charset="0"/>
              </a:rPr>
              <a:t>?</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Complete Pages 43 and 44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Explore variation in your dataset, and write up your findings on Page 45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smtClean="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smtClean="0">
                <a:latin typeface="Arial" charset="0"/>
                <a:ea typeface="Arial" charset="0"/>
                <a:cs typeface="Arial" charset="0"/>
              </a:rPr>
              <a:t>Complete page 46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smtClean="0"/>
              <a:t>“Young animals are cuter,</a:t>
            </a:r>
          </a:p>
          <a:p>
            <a:pPr algn="r"/>
            <a:r>
              <a:rPr lang="en-US" sz="3600" i="1" dirty="0" smtClean="0"/>
              <a:t>and therefore get </a:t>
            </a:r>
          </a:p>
          <a:p>
            <a:pPr algn="r"/>
            <a:r>
              <a:rPr lang="en-US" sz="3600" i="1" dirty="0" smtClean="0"/>
              <a:t>adopted faster”</a:t>
            </a:r>
            <a:endParaRPr lang="en-US" sz="3600" dirty="0"/>
          </a:p>
          <a:p>
            <a:pPr algn="r"/>
            <a:endParaRPr lang="en-US" sz="3600" i="1" dirty="0" smtClean="0"/>
          </a:p>
          <a:p>
            <a:pPr algn="r"/>
            <a:endParaRPr lang="en-US" sz="3600" i="1" dirty="0" smtClean="0"/>
          </a:p>
          <a:p>
            <a:pPr algn="r"/>
            <a:endParaRPr lang="en-US" sz="3600" i="1" dirty="0" smtClean="0"/>
          </a:p>
          <a:p>
            <a:pPr algn="r"/>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a:t>
            </a:r>
            <a:r>
              <a:rPr lang="en-US" sz="2000" dirty="0" smtClean="0">
                <a:latin typeface="Arial" charset="0"/>
                <a:ea typeface="Arial" charset="0"/>
                <a:cs typeface="Arial" charset="0"/>
              </a:rPr>
              <a:t>49</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838200" y="193171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50.</a:t>
            </a:r>
          </a:p>
          <a:p>
            <a:pPr marL="342900" indent="-342900" eaLnBrk="1" hangingPunct="1">
              <a:spcAft>
                <a:spcPts val="1800"/>
              </a:spcAft>
              <a:buClr>
                <a:srgbClr val="4C4C4C"/>
              </a:buClr>
              <a:buSzTx/>
            </a:pPr>
            <a:r>
              <a:rPr lang="en-US" altLang="en-US" sz="2400" i="1" dirty="0" smtClean="0">
                <a:latin typeface="Arial" charset="0"/>
                <a:ea typeface="Arial" charset="0"/>
                <a:cs typeface="Arial" charset="0"/>
              </a:rPr>
              <a:t>Scatter plots</a:t>
            </a:r>
            <a:r>
              <a:rPr lang="en-US" altLang="en-US" sz="2400" dirty="0" smtClean="0">
                <a:latin typeface="Arial" charset="0"/>
                <a:ea typeface="Arial" charset="0"/>
                <a:cs typeface="Arial" charset="0"/>
              </a:rPr>
              <a:t> visualize relationships between </a:t>
            </a:r>
            <a:r>
              <a:rPr lang="en-US" altLang="en-US" sz="2400" u="sng" dirty="0" smtClean="0">
                <a:latin typeface="Arial" charset="0"/>
                <a:ea typeface="Arial" charset="0"/>
                <a:cs typeface="Arial" charset="0"/>
              </a:rPr>
              <a:t>two </a:t>
            </a:r>
            <a:r>
              <a:rPr lang="en-US" altLang="en-US" sz="2400" dirty="0" smtClean="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 xmlns:a16="http://schemas.microsoft.com/office/drawing/2014/main"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a:t>
            </a:r>
            <a:r>
              <a:rPr lang="en-US" sz="1900" spc="-100" dirty="0" smtClean="0">
                <a:solidFill>
                  <a:schemeClr val="accent1"/>
                </a:solidFill>
                <a:latin typeface="Courier New" charset="0"/>
                <a:ea typeface="Courier New" charset="0"/>
                <a:cs typeface="Courier New" charset="0"/>
              </a:rPr>
              <a:t>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smtClean="0">
                <a:solidFill>
                  <a:schemeClr val="accent1"/>
                </a:solidFill>
                <a:latin typeface="Courier New" charset="0"/>
                <a:ea typeface="Courier New" charset="0"/>
                <a:cs typeface="Courier New" charset="0"/>
              </a:rPr>
              <a:t>xs</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800" spc="-100" dirty="0" smtClean="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t </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Table</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labels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xs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sym typeface="Wingdings"/>
              </a:rPr>
              <a:t> </a:t>
            </a:r>
            <a:r>
              <a:rPr lang="en-US" sz="1800" spc="-100" dirty="0" err="1" smtClean="0">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51</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Correlations</a:t>
            </a:r>
          </a:p>
          <a:p>
            <a:pPr marL="800100" lvl="1" indent="-342900">
              <a:buFont typeface="Arial" charset="0"/>
              <a:buChar char="•"/>
            </a:pPr>
            <a:r>
              <a:rPr lang="en-US" dirty="0" smtClean="0">
                <a:solidFill>
                  <a:schemeClr val="bg1"/>
                </a:solidFill>
              </a:rPr>
              <a:t>Direction</a:t>
            </a:r>
          </a:p>
          <a:p>
            <a:pPr marL="800100" lvl="1" indent="-342900">
              <a:buFont typeface="Arial" charset="0"/>
              <a:buChar char="•"/>
            </a:pPr>
            <a:r>
              <a:rPr lang="en-US" dirty="0" smtClean="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smtClean="0">
                <a:solidFill>
                  <a:schemeClr val="bg1"/>
                </a:solidFill>
              </a:rPr>
              <a:t>Search for correlations </a:t>
            </a:r>
            <a:r>
              <a:rPr lang="mr-IN" sz="2000" dirty="0" smtClean="0">
                <a:solidFill>
                  <a:schemeClr val="bg1"/>
                </a:solidFill>
              </a:rPr>
              <a:t>–</a:t>
            </a:r>
            <a:r>
              <a:rPr lang="en-US" sz="2000" dirty="0" smtClean="0">
                <a:solidFill>
                  <a:schemeClr val="bg1"/>
                </a:solidFill>
              </a:rPr>
              <a:t> not causes! </a:t>
            </a:r>
            <a:r>
              <a:rPr lang="mr-IN" sz="2000" dirty="0" smtClean="0">
                <a:solidFill>
                  <a:schemeClr val="bg1"/>
                </a:solidFill>
              </a:rPr>
              <a:t>–</a:t>
            </a:r>
            <a:r>
              <a:rPr lang="en-US" sz="2000" dirty="0" smtClean="0">
                <a:solidFill>
                  <a:schemeClr val="bg1"/>
                </a:solidFill>
              </a:rPr>
              <a:t> in your dataset</a:t>
            </a:r>
            <a:endParaRPr lang="en-US" sz="2000" dirty="0">
              <a:solidFill>
                <a:schemeClr val="bg1"/>
              </a:solidFill>
            </a:endParaRP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Suppose there </a:t>
            </a:r>
            <a:r>
              <a:rPr lang="en-US" i="1" dirty="0" smtClean="0">
                <a:solidFill>
                  <a:schemeClr val="bg1"/>
                </a:solidFill>
              </a:rPr>
              <a:t>is </a:t>
            </a:r>
            <a:r>
              <a:rPr lang="en-US" dirty="0" smtClean="0">
                <a:solidFill>
                  <a:schemeClr val="bg1"/>
                </a:solidFill>
              </a:rPr>
              <a:t>a trend</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Can you draw it?</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We can make predictions!</a:t>
            </a:r>
          </a:p>
          <a:p>
            <a:pPr marL="342900" indent="-342900">
              <a:lnSpc>
                <a:spcPct val="200000"/>
              </a:lnSpc>
              <a:buFont typeface="Arial" charset="0"/>
              <a:buChar char="•"/>
            </a:pPr>
            <a:r>
              <a:rPr lang="en-US" dirty="0" smtClean="0">
                <a:solidFill>
                  <a:schemeClr val="bg1"/>
                </a:solidFill>
              </a:rPr>
              <a:t>Page 52</a:t>
            </a:r>
            <a:r>
              <a:rPr lang="mr-IN" dirty="0" smtClean="0">
                <a:solidFill>
                  <a:schemeClr val="bg1"/>
                </a:solidFill>
              </a:rPr>
              <a:t>…</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Dataset</a:t>
            </a:r>
            <a:endParaRPr lang="en-US" dirty="0"/>
          </a:p>
        </p:txBody>
      </p:sp>
      <p:sp>
        <p:nvSpPr>
          <p:cNvPr id="3" name="Content Placeholder 2"/>
          <p:cNvSpPr>
            <a:spLocks noGrp="1"/>
          </p:cNvSpPr>
          <p:nvPr>
            <p:ph idx="1"/>
          </p:nvPr>
        </p:nvSpPr>
        <p:spPr/>
        <p:txBody>
          <a:bodyPr/>
          <a:lstStyle/>
          <a:p>
            <a:r>
              <a:rPr lang="en-US" dirty="0" smtClean="0"/>
              <a:t>Generate some scatterplots from your data</a:t>
            </a:r>
          </a:p>
          <a:p>
            <a:endParaRPr lang="en-US" dirty="0" smtClean="0"/>
          </a:p>
          <a:p>
            <a:r>
              <a:rPr lang="en-US" dirty="0" smtClean="0"/>
              <a:t>What patterns emerge?</a:t>
            </a:r>
          </a:p>
          <a:p>
            <a:pPr lvl="1"/>
            <a:r>
              <a:rPr lang="en-US" dirty="0" smtClean="0"/>
              <a:t>Are they strong or week?</a:t>
            </a:r>
          </a:p>
          <a:p>
            <a:pPr lvl="1"/>
            <a:r>
              <a:rPr lang="en-US" dirty="0" smtClean="0"/>
              <a:t>Positive or Negative?</a:t>
            </a:r>
          </a:p>
          <a:p>
            <a:pPr lvl="1"/>
            <a:endParaRPr lang="en-US" dirty="0" smtClean="0"/>
          </a:p>
          <a:p>
            <a:r>
              <a:rPr lang="en-US" dirty="0" smtClean="0"/>
              <a:t>Write up your findings on Page 53.</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a:t>
            </a:r>
            <a:r>
              <a:rPr lang="en-US" dirty="0" smtClean="0">
                <a:solidFill>
                  <a:schemeClr val="bg1"/>
                </a:solidFill>
              </a:rPr>
              <a:t>the “fit” of a predictor (strength of correlation)?</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57</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hlinkClick r:id="rId2"/>
              </a:rPr>
              <a:t>Playing with predictors</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4052347" cy="3473440"/>
          </a:xfrm>
          <a:prstGeom prst="rect">
            <a:avLst/>
          </a:prstGeom>
        </p:spPr>
      </p:pic>
      <p:sp>
        <p:nvSpPr>
          <p:cNvPr id="10" name="TextBox 9">
            <a:extLst>
              <a:ext uri="{FF2B5EF4-FFF2-40B4-BE49-F238E27FC236}">
                <a16:creationId xmlns="" xmlns:a16="http://schemas.microsoft.com/office/drawing/2014/main" id="{23786C46-A1E4-4073-B9E9-2D61A04F5B37}"/>
              </a:ext>
            </a:extLst>
          </p:cNvPr>
          <p:cNvSpPr txBox="1"/>
          <p:nvPr/>
        </p:nvSpPr>
        <p:spPr>
          <a:xfrm>
            <a:off x="0" y="4724400"/>
            <a:ext cx="9144000" cy="1015663"/>
          </a:xfrm>
          <a:prstGeom prst="rect">
            <a:avLst/>
          </a:prstGeom>
          <a:noFill/>
        </p:spPr>
        <p:txBody>
          <a:bodyPr wrap="square" rtlCol="0">
            <a:spAutoFit/>
          </a:bodyPr>
          <a:lstStyle/>
          <a:p>
            <a:pPr algn="ct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labeled-</a:t>
            </a: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a:t>
            </a:r>
            <a:r>
              <a:rPr lang="en-US" sz="2000" spc="-100" dirty="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rPr>
              <a:t>labels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sym typeface="Wingdings"/>
              </a:rPr>
              <a:t></a:t>
            </a:r>
            <a:r>
              <a:rPr lang="en-US" sz="2000" spc="-100" dirty="0" err="1" smtClean="0">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r</a:t>
            </a:r>
            <a:r>
              <a:rPr lang="en-US" baseline="30000" dirty="0" smtClean="0">
                <a:solidFill>
                  <a:schemeClr val="bg1"/>
                </a:solidFill>
              </a:rPr>
              <a:t>2</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slope</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Making Scatterplots</a:t>
            </a:r>
            <a:endParaRPr lang="en-US" dirty="0"/>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smtClean="0"/>
              <a:t>Write up your findings on Page 58</a:t>
            </a:r>
            <a:endParaRPr lang="en-US" sz="2400"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219200"/>
            <a:ext cx="3733800" cy="3200400"/>
          </a:xfrm>
          <a:prstGeom prst="rect">
            <a:avLst/>
          </a:prstGeom>
        </p:spPr>
      </p:pic>
      <p:sp>
        <p:nvSpPr>
          <p:cNvPr id="4" name="Rectangle 3"/>
          <p:cNvSpPr/>
          <p:nvPr/>
        </p:nvSpPr>
        <p:spPr>
          <a:xfrm>
            <a:off x="1676400" y="5215880"/>
            <a:ext cx="6223000" cy="461665"/>
          </a:xfrm>
          <a:prstGeom prst="rect">
            <a:avLst/>
          </a:prstGeom>
        </p:spPr>
        <p:txBody>
          <a:bodyPr wrap="square">
            <a:spAutoFit/>
          </a:bodyPr>
          <a:lstStyle/>
          <a:p>
            <a:pPr marL="0" indent="0" algn="ctr">
              <a:buNone/>
            </a:pPr>
            <a:r>
              <a:rPr lang="en-US" b="1">
                <a:solidFill>
                  <a:schemeClr val="bg1"/>
                </a:solidFill>
              </a:rPr>
              <a:t>Write up your findings on Page 58</a:t>
            </a:r>
            <a:endParaRPr lang="en-US" b="1" dirty="0">
              <a:solidFill>
                <a:schemeClr val="bg1"/>
              </a:solidFill>
            </a:endParaRPr>
          </a:p>
        </p:txBody>
      </p:sp>
    </p:spTree>
    <p:extLst>
      <p:ext uri="{BB962C8B-B14F-4D97-AF65-F5344CB8AC3E}">
        <p14:creationId xmlns:p14="http://schemas.microsoft.com/office/powerpoint/2010/main" val="904462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Fake News!</a:t>
            </a:r>
            <a:endParaRPr lang="en-US" dirty="0"/>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smtClean="0"/>
              <a:t>People misrepresent data </a:t>
            </a:r>
            <a:r>
              <a:rPr lang="en-US" altLang="en-US" i="1" dirty="0" smtClean="0"/>
              <a:t>all the time</a:t>
            </a:r>
            <a:endParaRPr lang="en-US" altLang="en-US" dirty="0" smtClean="0"/>
          </a:p>
          <a:p>
            <a:pPr eaLnBrk="1" hangingPunct="1">
              <a:spcAft>
                <a:spcPts val="1800"/>
              </a:spcAft>
              <a:buClr>
                <a:srgbClr val="4C4C4C"/>
              </a:buClr>
            </a:pPr>
            <a:r>
              <a:rPr lang="en-US" altLang="en-US" dirty="0" smtClean="0"/>
              <a:t>Turn to Page 61</a:t>
            </a:r>
          </a:p>
          <a:p>
            <a:pPr eaLnBrk="1" hangingPunct="1">
              <a:spcAft>
                <a:spcPts val="1800"/>
              </a:spcAft>
              <a:buClr>
                <a:srgbClr val="4C4C4C"/>
              </a:buClr>
            </a:pPr>
            <a:r>
              <a:rPr lang="en-US" altLang="en-US" dirty="0" smtClean="0"/>
              <a:t>Being able to speak accurately about data is an essential part of being a Data Scientist</a:t>
            </a:r>
          </a:p>
          <a:p>
            <a:pPr eaLnBrk="1" hangingPunct="1">
              <a:spcAft>
                <a:spcPts val="1800"/>
              </a:spcAft>
              <a:buClr>
                <a:srgbClr val="4C4C4C"/>
              </a:buClr>
            </a:pPr>
            <a:r>
              <a:rPr lang="en-US" altLang="en-US" dirty="0" smtClean="0">
                <a:hlinkClick r:id="rId2"/>
              </a:rPr>
              <a:t>Your Research Paper</a:t>
            </a:r>
            <a:endParaRPr lang="en-US" altLang="en-US" dirty="0" smtClean="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6.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35259</TotalTime>
  <Words>3914</Words>
  <Application>Microsoft Macintosh PowerPoint</Application>
  <PresentationFormat>On-screen Show (4:3)</PresentationFormat>
  <Paragraphs>828</Paragraphs>
  <Slides>85</Slides>
  <Notes>49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85</vt:i4>
      </vt:variant>
    </vt:vector>
  </HeadingPairs>
  <TitlesOfParts>
    <vt:vector size="99" baseType="lpstr">
      <vt:lpstr>Arial</vt:lpstr>
      <vt:lpstr>Arial Unicode MS</vt:lpstr>
      <vt:lpstr>Century Gothic</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Table Plans</vt:lpstr>
      <vt:lpstr>Table Plan Practice</vt:lpstr>
      <vt:lpstr>Project: Choose Your Dataset!</vt:lpstr>
      <vt:lpstr>Unit 4</vt:lpstr>
      <vt:lpstr>Visualizing Quantity</vt:lpstr>
      <vt:lpstr>Bar and Pie Charts</vt:lpstr>
      <vt:lpstr>PowerPoint Presentation</vt:lpstr>
      <vt:lpstr>PowerPoint Presentation</vt:lpstr>
      <vt:lpstr>Unit 5</vt:lpstr>
      <vt:lpstr>What do you think?</vt:lpstr>
      <vt:lpstr>Mean</vt:lpstr>
      <vt:lpstr>Median</vt:lpstr>
      <vt:lpstr>Modes</vt:lpstr>
      <vt:lpstr>Which measure is “best”?</vt:lpstr>
      <vt:lpstr>What do you think?</vt:lpstr>
      <vt:lpstr>Variation Matters</vt:lpstr>
      <vt:lpstr>Variation Matters</vt:lpstr>
      <vt:lpstr>Page 36</vt:lpstr>
      <vt:lpstr>Your dataset</vt:lpstr>
      <vt:lpstr>Unit 6</vt:lpstr>
      <vt:lpstr>Visualizing Frequency</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791</cp:revision>
  <cp:lastPrinted>2010-06-15T20:49:49Z</cp:lastPrinted>
  <dcterms:created xsi:type="dcterms:W3CDTF">2015-08-09T14:46:48Z</dcterms:created>
  <dcterms:modified xsi:type="dcterms:W3CDTF">2018-01-11T21:58:20Z</dcterms:modified>
  <cp:category/>
</cp:coreProperties>
</file>